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99" r:id="rId2"/>
    <p:sldId id="257" r:id="rId3"/>
    <p:sldId id="278" r:id="rId4"/>
    <p:sldId id="279" r:id="rId5"/>
    <p:sldId id="280" r:id="rId6"/>
    <p:sldId id="282" r:id="rId7"/>
    <p:sldId id="281" r:id="rId8"/>
    <p:sldId id="295" r:id="rId9"/>
    <p:sldId id="283" r:id="rId10"/>
    <p:sldId id="285" r:id="rId11"/>
    <p:sldId id="286" r:id="rId12"/>
    <p:sldId id="287" r:id="rId13"/>
    <p:sldId id="296" r:id="rId14"/>
    <p:sldId id="288" r:id="rId15"/>
    <p:sldId id="289" r:id="rId16"/>
    <p:sldId id="290" r:id="rId17"/>
    <p:sldId id="291" r:id="rId18"/>
    <p:sldId id="292" r:id="rId19"/>
    <p:sldId id="293" r:id="rId20"/>
    <p:sldId id="297"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6" clrIdx="0">
    <p:extLst>
      <p:ext uri="{19B8F6BF-5375-455C-9EA6-DF929625EA0E}">
        <p15:presenceInfo xmlns:p15="http://schemas.microsoft.com/office/powerpoint/2012/main" userId="S-1-5-21-226508970-3071066648-2496781527-17276" providerId="AD"/>
      </p:ext>
    </p:extLst>
  </p:cmAuthor>
  <p:cmAuthor id="2" name="IB" initials="MOU" lastIdx="11"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62"/>
    <p:restoredTop sz="86422"/>
  </p:normalViewPr>
  <p:slideViewPr>
    <p:cSldViewPr snapToObjects="1">
      <p:cViewPr varScale="1">
        <p:scale>
          <a:sx n="83" d="100"/>
          <a:sy n="83" d="100"/>
        </p:scale>
        <p:origin x="72" y="197"/>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10/09/2020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10/09/2020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10/09/2020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10/09/2020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10/09/2020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10/09/2020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10/09/2020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 xmlns:a16="http://schemas.microsoft.com/office/drawing/2014/main" id="{47A91FFD-67C7-4180-AFDC-1468C12B276A}"/>
              </a:ext>
            </a:extLst>
          </p:cNvPr>
          <p:cNvSpPr>
            <a:spLocks noGrp="1"/>
          </p:cNvSpPr>
          <p:nvPr>
            <p:ph type="subTitle" idx="1"/>
          </p:nvPr>
        </p:nvSpPr>
        <p:spPr>
          <a:xfrm>
            <a:off x="776602" y="3469484"/>
            <a:ext cx="4815342" cy="1655762"/>
          </a:xfrm>
        </p:spPr>
        <p:txBody>
          <a:bodyPr>
            <a:normAutofit/>
          </a:bodyPr>
          <a:lstStyle/>
          <a:p>
            <a:r>
              <a:rPr lang="en-US" dirty="0"/>
              <a:t>Chapter </a:t>
            </a:r>
            <a:r>
              <a:rPr lang="en-US" dirty="0" smtClean="0"/>
              <a:t>4, Public Key Cryptography</a:t>
            </a:r>
            <a:endParaRPr lang="en-US" dirty="0"/>
          </a:p>
        </p:txBody>
      </p:sp>
      <p:sp>
        <p:nvSpPr>
          <p:cNvPr id="4" name="Slide Number Placeholder 3">
            <a:extLst>
              <a:ext uri="{FF2B5EF4-FFF2-40B4-BE49-F238E27FC236}">
                <a16:creationId xmlns="" xmlns:a16="http://schemas.microsoft.com/office/drawing/2014/main"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 xmlns:a16="http://schemas.microsoft.com/office/drawing/2014/main"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3831806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97967-492F-3343-8FCB-DB7D7329973D}"/>
              </a:ext>
            </a:extLst>
          </p:cNvPr>
          <p:cNvSpPr>
            <a:spLocks noGrp="1"/>
          </p:cNvSpPr>
          <p:nvPr>
            <p:ph type="title"/>
          </p:nvPr>
        </p:nvSpPr>
        <p:spPr/>
        <p:txBody>
          <a:bodyPr>
            <a:normAutofit/>
          </a:bodyPr>
          <a:lstStyle/>
          <a:p>
            <a:r>
              <a:rPr lang="en-GB" dirty="0"/>
              <a:t>Cryptographic constructs and blockchain technology </a:t>
            </a:r>
            <a:endParaRPr lang="en-US" dirty="0"/>
          </a:p>
        </p:txBody>
      </p:sp>
      <p:sp>
        <p:nvSpPr>
          <p:cNvPr id="3" name="Content Placeholder 2">
            <a:extLst>
              <a:ext uri="{FF2B5EF4-FFF2-40B4-BE49-F238E27FC236}">
                <a16:creationId xmlns:a16="http://schemas.microsoft.com/office/drawing/2014/main" xmlns="" id="{75054397-DC2C-3E48-AF6C-53FD1AF47A41}"/>
              </a:ext>
            </a:extLst>
          </p:cNvPr>
          <p:cNvSpPr>
            <a:spLocks noGrp="1"/>
          </p:cNvSpPr>
          <p:nvPr>
            <p:ph idx="1"/>
          </p:nvPr>
        </p:nvSpPr>
        <p:spPr/>
        <p:txBody>
          <a:bodyPr/>
          <a:lstStyle/>
          <a:p>
            <a:pPr marL="0" indent="0">
              <a:buNone/>
            </a:pPr>
            <a:r>
              <a:rPr lang="en-GB" sz="2200" dirty="0"/>
              <a:t>Some advanced cryptography schemes that can be used in blockchain to enhance performance, security and </a:t>
            </a:r>
            <a:r>
              <a:rPr lang="en-GB" sz="2200" dirty="0" smtClean="0"/>
              <a:t>privacy:</a:t>
            </a:r>
            <a:endParaRPr lang="en-GB" sz="2200" dirty="0"/>
          </a:p>
          <a:p>
            <a:pPr lvl="1"/>
            <a:r>
              <a:rPr lang="en-GB" sz="2000" dirty="0"/>
              <a:t>Homomorphic encryption </a:t>
            </a:r>
          </a:p>
          <a:p>
            <a:pPr lvl="1"/>
            <a:r>
              <a:rPr lang="en-GB" sz="2000" dirty="0"/>
              <a:t>Signcryption</a:t>
            </a:r>
            <a:r>
              <a:rPr lang="en-GB" sz="2000" b="1" dirty="0"/>
              <a:t> </a:t>
            </a:r>
            <a:endParaRPr lang="en-GB" sz="2000" dirty="0"/>
          </a:p>
        </p:txBody>
      </p:sp>
      <p:sp>
        <p:nvSpPr>
          <p:cNvPr id="4" name="Slide Number Placeholder 3">
            <a:extLst>
              <a:ext uri="{FF2B5EF4-FFF2-40B4-BE49-F238E27FC236}">
                <a16:creationId xmlns:a16="http://schemas.microsoft.com/office/drawing/2014/main" xmlns="" id="{0BABC890-A3F5-D546-899B-204131B2D340}"/>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3162230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A67AEF-973F-1B44-8D34-C0554924D705}"/>
              </a:ext>
            </a:extLst>
          </p:cNvPr>
          <p:cNvSpPr>
            <a:spLocks noGrp="1"/>
          </p:cNvSpPr>
          <p:nvPr>
            <p:ph type="title"/>
          </p:nvPr>
        </p:nvSpPr>
        <p:spPr/>
        <p:txBody>
          <a:bodyPr>
            <a:normAutofit/>
          </a:bodyPr>
          <a:lstStyle/>
          <a:p>
            <a:r>
              <a:rPr lang="en-GB" dirty="0"/>
              <a:t>Secret sharing scheme</a:t>
            </a:r>
            <a:endParaRPr lang="en-US" dirty="0"/>
          </a:p>
        </p:txBody>
      </p:sp>
      <p:sp>
        <p:nvSpPr>
          <p:cNvPr id="3" name="Content Placeholder 2">
            <a:extLst>
              <a:ext uri="{FF2B5EF4-FFF2-40B4-BE49-F238E27FC236}">
                <a16:creationId xmlns:a16="http://schemas.microsoft.com/office/drawing/2014/main" xmlns="" id="{43E11CAB-CF14-F548-9A77-CBE145727B61}"/>
              </a:ext>
            </a:extLst>
          </p:cNvPr>
          <p:cNvSpPr>
            <a:spLocks noGrp="1"/>
          </p:cNvSpPr>
          <p:nvPr>
            <p:ph idx="1"/>
          </p:nvPr>
        </p:nvSpPr>
        <p:spPr/>
        <p:txBody>
          <a:bodyPr/>
          <a:lstStyle/>
          <a:p>
            <a:pPr marL="0" indent="0">
              <a:buNone/>
            </a:pPr>
            <a:r>
              <a:rPr lang="en-GB" b="1" dirty="0">
                <a:latin typeface="Helvetica" pitchFamily="2" charset="0"/>
              </a:rPr>
              <a:t> </a:t>
            </a:r>
            <a:endParaRPr lang="en-GB" dirty="0">
              <a:latin typeface="Helvetica" pitchFamily="2" charset="0"/>
            </a:endParaRPr>
          </a:p>
          <a:p>
            <a:endParaRPr lang="en-GB" dirty="0"/>
          </a:p>
          <a:p>
            <a:endParaRPr lang="en-US" dirty="0"/>
          </a:p>
        </p:txBody>
      </p:sp>
      <p:sp>
        <p:nvSpPr>
          <p:cNvPr id="4" name="Slide Number Placeholder 3">
            <a:extLst>
              <a:ext uri="{FF2B5EF4-FFF2-40B4-BE49-F238E27FC236}">
                <a16:creationId xmlns:a16="http://schemas.microsoft.com/office/drawing/2014/main" xmlns="" id="{27C2EF6D-A5DE-AF49-AD96-2B14E2803DE9}"/>
              </a:ext>
            </a:extLst>
          </p:cNvPr>
          <p:cNvSpPr>
            <a:spLocks noGrp="1"/>
          </p:cNvSpPr>
          <p:nvPr>
            <p:ph type="sldNum" sz="quarter" idx="4"/>
          </p:nvPr>
        </p:nvSpPr>
        <p:spPr/>
        <p:txBody>
          <a:bodyPr/>
          <a:lstStyle/>
          <a:p>
            <a:fld id="{2D5587A6-0F28-234D-9116-41BE2E1A2AC2}" type="slidenum">
              <a:rPr lang="en-US" smtClean="0"/>
              <a:pPr/>
              <a:t>11</a:t>
            </a:fld>
            <a:endParaRPr lang="en-US" dirty="0"/>
          </a:p>
        </p:txBody>
      </p:sp>
      <p:pic>
        <p:nvPicPr>
          <p:cNvPr id="5" name="Picture 4">
            <a:extLst>
              <a:ext uri="{FF2B5EF4-FFF2-40B4-BE49-F238E27FC236}">
                <a16:creationId xmlns:a16="http://schemas.microsoft.com/office/drawing/2014/main" xmlns="" id="{2E63411A-E488-4643-AA2E-789277BFF4E2}"/>
              </a:ext>
            </a:extLst>
          </p:cNvPr>
          <p:cNvPicPr>
            <a:picLocks noChangeAspect="1"/>
          </p:cNvPicPr>
          <p:nvPr/>
        </p:nvPicPr>
        <p:blipFill>
          <a:blip r:embed="rId2"/>
          <a:stretch>
            <a:fillRect/>
          </a:stretch>
        </p:blipFill>
        <p:spPr>
          <a:xfrm>
            <a:off x="2783632" y="2337831"/>
            <a:ext cx="7344816" cy="4098489"/>
          </a:xfrm>
          <a:prstGeom prst="rect">
            <a:avLst/>
          </a:prstGeom>
        </p:spPr>
      </p:pic>
      <p:sp>
        <p:nvSpPr>
          <p:cNvPr id="6" name="TextBox 5"/>
          <p:cNvSpPr txBox="1"/>
          <p:nvPr/>
        </p:nvSpPr>
        <p:spPr>
          <a:xfrm>
            <a:off x="911424" y="1404000"/>
            <a:ext cx="6408712" cy="2123658"/>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Secret sharing is the mechanism of distributing a secret among a set of entities. All entities within a set get a unique part of the secret after it is split into multiple parts. The secret can be reconstructed by combining all or some parts (a certain number or threshold) of the secret. </a:t>
            </a:r>
            <a:endParaRPr lang="en-GB"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541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E0D0BE-DF12-E34B-9704-EFF010CE5516}"/>
              </a:ext>
            </a:extLst>
          </p:cNvPr>
          <p:cNvSpPr>
            <a:spLocks noGrp="1"/>
          </p:cNvSpPr>
          <p:nvPr>
            <p:ph type="title"/>
          </p:nvPr>
        </p:nvSpPr>
        <p:spPr/>
        <p:txBody>
          <a:bodyPr/>
          <a:lstStyle/>
          <a:p>
            <a:r>
              <a:rPr lang="en-US" dirty="0"/>
              <a:t>Zero-knowledge proofs</a:t>
            </a:r>
          </a:p>
        </p:txBody>
      </p:sp>
      <p:sp>
        <p:nvSpPr>
          <p:cNvPr id="3" name="Content Placeholder 2">
            <a:extLst>
              <a:ext uri="{FF2B5EF4-FFF2-40B4-BE49-F238E27FC236}">
                <a16:creationId xmlns:a16="http://schemas.microsoft.com/office/drawing/2014/main" xmlns="" id="{2EA087B7-DB8B-3F4C-8D13-854A1F677C66}"/>
              </a:ext>
            </a:extLst>
          </p:cNvPr>
          <p:cNvSpPr>
            <a:spLocks noGrp="1"/>
          </p:cNvSpPr>
          <p:nvPr>
            <p:ph idx="1"/>
          </p:nvPr>
        </p:nvSpPr>
        <p:spPr>
          <a:xfrm>
            <a:off x="648000" y="1404000"/>
            <a:ext cx="10800000" cy="4752000"/>
          </a:xfrm>
        </p:spPr>
        <p:txBody>
          <a:bodyPr/>
          <a:lstStyle/>
          <a:p>
            <a:pPr marL="0" indent="0">
              <a:buNone/>
            </a:pPr>
            <a:r>
              <a:rPr lang="en-GB" dirty="0"/>
              <a:t>Three properties of </a:t>
            </a:r>
            <a:r>
              <a:rPr lang="en-GB" dirty="0" smtClean="0"/>
              <a:t>zero-knowledge proofs are:</a:t>
            </a:r>
            <a:endParaRPr lang="en-GB" dirty="0"/>
          </a:p>
          <a:p>
            <a:r>
              <a:rPr lang="en-GB" dirty="0"/>
              <a:t>Completeness </a:t>
            </a:r>
          </a:p>
          <a:p>
            <a:r>
              <a:rPr lang="en-GB" dirty="0"/>
              <a:t>Soundness </a:t>
            </a:r>
          </a:p>
          <a:p>
            <a:r>
              <a:rPr lang="en-GB" dirty="0"/>
              <a:t>Z</a:t>
            </a:r>
            <a:r>
              <a:rPr lang="en-GB" dirty="0" smtClean="0"/>
              <a:t>ero-knowledge </a:t>
            </a:r>
            <a:r>
              <a:rPr lang="en-GB" dirty="0"/>
              <a:t>property</a:t>
            </a:r>
            <a:endParaRPr lang="en-US" dirty="0"/>
          </a:p>
        </p:txBody>
      </p:sp>
      <p:sp>
        <p:nvSpPr>
          <p:cNvPr id="4" name="Slide Number Placeholder 3">
            <a:extLst>
              <a:ext uri="{FF2B5EF4-FFF2-40B4-BE49-F238E27FC236}">
                <a16:creationId xmlns:a16="http://schemas.microsoft.com/office/drawing/2014/main" xmlns="" id="{B4B8B1E6-9E56-1944-950B-FB00C084865D}"/>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Tree>
    <p:extLst>
      <p:ext uri="{BB962C8B-B14F-4D97-AF65-F5344CB8AC3E}">
        <p14:creationId xmlns:p14="http://schemas.microsoft.com/office/powerpoint/2010/main" val="1198714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E6EAD6-9D5F-7D43-A360-F294FD065CBF}"/>
              </a:ext>
            </a:extLst>
          </p:cNvPr>
          <p:cNvSpPr>
            <a:spLocks noGrp="1"/>
          </p:cNvSpPr>
          <p:nvPr>
            <p:ph type="title"/>
          </p:nvPr>
        </p:nvSpPr>
        <p:spPr/>
        <p:txBody>
          <a:bodyPr>
            <a:normAutofit/>
          </a:bodyPr>
          <a:lstStyle/>
          <a:p>
            <a:r>
              <a:rPr lang="en-GB" dirty="0"/>
              <a:t>Analogy of the zero-knowledge mechanism</a:t>
            </a:r>
            <a:endParaRPr lang="en-US" dirty="0"/>
          </a:p>
        </p:txBody>
      </p:sp>
      <p:sp>
        <p:nvSpPr>
          <p:cNvPr id="4" name="Slide Number Placeholder 3">
            <a:extLst>
              <a:ext uri="{FF2B5EF4-FFF2-40B4-BE49-F238E27FC236}">
                <a16:creationId xmlns:a16="http://schemas.microsoft.com/office/drawing/2014/main" xmlns="" id="{3586F0FE-8D3C-5B4B-A9B1-B234CAFE8621}"/>
              </a:ext>
            </a:extLst>
          </p:cNvPr>
          <p:cNvSpPr>
            <a:spLocks noGrp="1"/>
          </p:cNvSpPr>
          <p:nvPr>
            <p:ph type="sldNum" sz="quarter" idx="4"/>
          </p:nvPr>
        </p:nvSpPr>
        <p:spPr/>
        <p:txBody>
          <a:bodyPr/>
          <a:lstStyle/>
          <a:p>
            <a:fld id="{2D5587A6-0F28-234D-9116-41BE2E1A2AC2}" type="slidenum">
              <a:rPr lang="en-US" smtClean="0"/>
              <a:pPr/>
              <a:t>13</a:t>
            </a:fld>
            <a:endParaRPr lang="en-US" dirty="0"/>
          </a:p>
        </p:txBody>
      </p:sp>
      <p:pic>
        <p:nvPicPr>
          <p:cNvPr id="7" name="Picture 6">
            <a:extLst>
              <a:ext uri="{FF2B5EF4-FFF2-40B4-BE49-F238E27FC236}">
                <a16:creationId xmlns:a16="http://schemas.microsoft.com/office/drawing/2014/main" xmlns="" id="{D832356B-D4BA-D948-B219-4B54051941E5}"/>
              </a:ext>
            </a:extLst>
          </p:cNvPr>
          <p:cNvPicPr>
            <a:picLocks noChangeAspect="1"/>
          </p:cNvPicPr>
          <p:nvPr/>
        </p:nvPicPr>
        <p:blipFill>
          <a:blip r:embed="rId2"/>
          <a:stretch>
            <a:fillRect/>
          </a:stretch>
        </p:blipFill>
        <p:spPr>
          <a:xfrm>
            <a:off x="5254694" y="2277545"/>
            <a:ext cx="6175306" cy="3035320"/>
          </a:xfrm>
          <a:prstGeom prst="rect">
            <a:avLst/>
          </a:prstGeom>
        </p:spPr>
      </p:pic>
      <p:sp>
        <p:nvSpPr>
          <p:cNvPr id="3" name="TextBox 2"/>
          <p:cNvSpPr txBox="1"/>
          <p:nvPr/>
        </p:nvSpPr>
        <p:spPr>
          <a:xfrm>
            <a:off x="839416" y="1412776"/>
            <a:ext cx="10320584" cy="646331"/>
          </a:xfrm>
          <a:prstGeom prst="rect">
            <a:avLst/>
          </a:prstGeom>
          <a:noFill/>
        </p:spPr>
        <p:txBody>
          <a:bodyPr wrap="square" rtlCol="0">
            <a:spAutoFit/>
          </a:bodyPr>
          <a:lstStyle/>
          <a:p>
            <a:r>
              <a:rPr lang="en-GB" dirty="0"/>
              <a:t>Peggy knows a secret magic word to open the door in a cave, which is shaped like a ring. It has a split entrance and has a </a:t>
            </a:r>
            <a:r>
              <a:rPr lang="en-GB" b="1" dirty="0"/>
              <a:t>magic door </a:t>
            </a:r>
            <a:r>
              <a:rPr lang="en-GB" dirty="0"/>
              <a:t>in the middle of the ring that blocks the other side. </a:t>
            </a:r>
            <a:endParaRPr lang="en-GB" dirty="0"/>
          </a:p>
        </p:txBody>
      </p:sp>
      <p:sp>
        <p:nvSpPr>
          <p:cNvPr id="6" name="TextBox 5"/>
          <p:cNvSpPr txBox="1"/>
          <p:nvPr/>
        </p:nvSpPr>
        <p:spPr>
          <a:xfrm>
            <a:off x="848017" y="2078230"/>
            <a:ext cx="3528392" cy="3970318"/>
          </a:xfrm>
          <a:prstGeom prst="rect">
            <a:avLst/>
          </a:prstGeom>
          <a:noFill/>
        </p:spPr>
        <p:txBody>
          <a:bodyPr wrap="square" rtlCol="0">
            <a:spAutoFit/>
          </a:bodyPr>
          <a:lstStyle/>
          <a:p>
            <a:r>
              <a:rPr lang="en-GB" dirty="0" smtClean="0"/>
              <a:t>To find out whether </a:t>
            </a:r>
            <a:r>
              <a:rPr lang="en-GB" dirty="0"/>
              <a:t>Peggy knows the secret or not: </a:t>
            </a:r>
          </a:p>
          <a:p>
            <a:pPr marL="342900" indent="-342900">
              <a:buFont typeface="+mj-lt"/>
              <a:buAutoNum type="arabicPeriod"/>
            </a:pPr>
            <a:r>
              <a:rPr lang="en-GB" dirty="0"/>
              <a:t>First, Victor waits outside the main cave entrance and Peggy goes in the cave. </a:t>
            </a:r>
          </a:p>
          <a:p>
            <a:pPr marL="342900" indent="-342900">
              <a:buFont typeface="+mj-lt"/>
              <a:buAutoNum type="arabicPeriod"/>
            </a:pPr>
            <a:r>
              <a:rPr lang="en-GB" dirty="0"/>
              <a:t>Peggy randomly chooses either the </a:t>
            </a:r>
            <a:r>
              <a:rPr lang="en-GB" b="1" dirty="0"/>
              <a:t>A </a:t>
            </a:r>
            <a:r>
              <a:rPr lang="en-GB" dirty="0"/>
              <a:t>or </a:t>
            </a:r>
            <a:r>
              <a:rPr lang="en-GB" b="1" dirty="0"/>
              <a:t>B </a:t>
            </a:r>
            <a:r>
              <a:rPr lang="en-GB" dirty="0"/>
              <a:t>entrance to the cave. </a:t>
            </a:r>
          </a:p>
          <a:p>
            <a:pPr marL="342900" indent="-342900">
              <a:buFont typeface="+mj-lt"/>
              <a:buAutoNum type="arabicPeriod"/>
            </a:pPr>
            <a:r>
              <a:rPr lang="en-GB" dirty="0"/>
              <a:t>Now, Victor enters the cave and shouts either </a:t>
            </a:r>
            <a:r>
              <a:rPr lang="en-GB" b="1" dirty="0"/>
              <a:t>A </a:t>
            </a:r>
            <a:r>
              <a:rPr lang="en-GB" dirty="0"/>
              <a:t>or </a:t>
            </a:r>
            <a:r>
              <a:rPr lang="en-GB" b="1" dirty="0"/>
              <a:t>B </a:t>
            </a:r>
            <a:r>
              <a:rPr lang="en-GB" dirty="0"/>
              <a:t>randomly, asking Peggy to come out of the exit he named. </a:t>
            </a:r>
          </a:p>
          <a:p>
            <a:pPr marL="342900" indent="-342900">
              <a:buFont typeface="+mj-lt"/>
              <a:buAutoNum type="arabicPeriod"/>
            </a:pPr>
            <a:r>
              <a:rPr lang="en-GB" dirty="0"/>
              <a:t>Victor records which exit Peggy comes out from. </a:t>
            </a:r>
          </a:p>
          <a:p>
            <a:endParaRPr lang="en-GB" dirty="0"/>
          </a:p>
        </p:txBody>
      </p:sp>
      <p:sp>
        <p:nvSpPr>
          <p:cNvPr id="8" name="TextBox 7"/>
          <p:cNvSpPr txBox="1"/>
          <p:nvPr/>
        </p:nvSpPr>
        <p:spPr>
          <a:xfrm>
            <a:off x="839416" y="5877272"/>
            <a:ext cx="10320584" cy="646331"/>
          </a:xfrm>
          <a:prstGeom prst="rect">
            <a:avLst/>
          </a:prstGeom>
          <a:noFill/>
        </p:spPr>
        <p:txBody>
          <a:bodyPr wrap="square" rtlCol="0">
            <a:spAutoFit/>
          </a:bodyPr>
          <a:lstStyle/>
          <a:p>
            <a:r>
              <a:rPr lang="en-GB" dirty="0"/>
              <a:t>If Peggy repeatedly manages to emerge from the entrance that Victor has named, then it is highly probable that Peggy does know the secret to open the magic </a:t>
            </a:r>
            <a:r>
              <a:rPr lang="en-GB" dirty="0" smtClean="0"/>
              <a:t>door. </a:t>
            </a:r>
            <a:endParaRPr lang="en-GB" dirty="0"/>
          </a:p>
        </p:txBody>
      </p:sp>
    </p:spTree>
    <p:extLst>
      <p:ext uri="{BB962C8B-B14F-4D97-AF65-F5344CB8AC3E}">
        <p14:creationId xmlns:p14="http://schemas.microsoft.com/office/powerpoint/2010/main" val="885173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4FD94C-B68B-5D47-B370-CA0B41281845}"/>
              </a:ext>
            </a:extLst>
          </p:cNvPr>
          <p:cNvSpPr>
            <a:spLocks noGrp="1"/>
          </p:cNvSpPr>
          <p:nvPr>
            <p:ph type="title"/>
          </p:nvPr>
        </p:nvSpPr>
        <p:spPr/>
        <p:txBody>
          <a:bodyPr/>
          <a:lstStyle/>
          <a:p>
            <a:r>
              <a:rPr lang="en-US" dirty="0"/>
              <a:t>ZKP scheme</a:t>
            </a:r>
          </a:p>
        </p:txBody>
      </p:sp>
      <p:pic>
        <p:nvPicPr>
          <p:cNvPr id="5" name="Content Placeholder 4">
            <a:extLst>
              <a:ext uri="{FF2B5EF4-FFF2-40B4-BE49-F238E27FC236}">
                <a16:creationId xmlns:a16="http://schemas.microsoft.com/office/drawing/2014/main" xmlns="" id="{0F06C466-1CC2-4541-8130-150FBB8D3C9F}"/>
              </a:ext>
            </a:extLst>
          </p:cNvPr>
          <p:cNvPicPr>
            <a:picLocks noGrp="1" noChangeAspect="1"/>
          </p:cNvPicPr>
          <p:nvPr>
            <p:ph idx="1"/>
          </p:nvPr>
        </p:nvPicPr>
        <p:blipFill>
          <a:blip r:embed="rId2"/>
          <a:stretch>
            <a:fillRect/>
          </a:stretch>
        </p:blipFill>
        <p:spPr>
          <a:xfrm>
            <a:off x="1323510" y="1772816"/>
            <a:ext cx="9868328" cy="3846487"/>
          </a:xfrm>
          <a:prstGeom prst="rect">
            <a:avLst/>
          </a:prstGeom>
        </p:spPr>
      </p:pic>
      <p:sp>
        <p:nvSpPr>
          <p:cNvPr id="4" name="Slide Number Placeholder 3">
            <a:extLst>
              <a:ext uri="{FF2B5EF4-FFF2-40B4-BE49-F238E27FC236}">
                <a16:creationId xmlns:a16="http://schemas.microsoft.com/office/drawing/2014/main" xmlns="" id="{25472E9A-AA6A-9A47-8F97-0664929C7F8D}"/>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Tree>
    <p:extLst>
      <p:ext uri="{BB962C8B-B14F-4D97-AF65-F5344CB8AC3E}">
        <p14:creationId xmlns:p14="http://schemas.microsoft.com/office/powerpoint/2010/main" val="32918727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B11718-61B2-2E42-99F0-806CF1A83CFC}"/>
              </a:ext>
            </a:extLst>
          </p:cNvPr>
          <p:cNvSpPr>
            <a:spLocks noGrp="1"/>
          </p:cNvSpPr>
          <p:nvPr>
            <p:ph type="title"/>
          </p:nvPr>
        </p:nvSpPr>
        <p:spPr/>
        <p:txBody>
          <a:bodyPr/>
          <a:lstStyle/>
          <a:p>
            <a:r>
              <a:rPr lang="en-US" dirty="0" err="1" smtClean="0"/>
              <a:t>zk</a:t>
            </a:r>
            <a:r>
              <a:rPr lang="en-US" dirty="0" smtClean="0"/>
              <a:t>-SNARKs</a:t>
            </a:r>
            <a:endParaRPr lang="en-US" dirty="0"/>
          </a:p>
        </p:txBody>
      </p:sp>
      <p:sp>
        <p:nvSpPr>
          <p:cNvPr id="4" name="Slide Number Placeholder 3">
            <a:extLst>
              <a:ext uri="{FF2B5EF4-FFF2-40B4-BE49-F238E27FC236}">
                <a16:creationId xmlns:a16="http://schemas.microsoft.com/office/drawing/2014/main" xmlns="" id="{F584C723-A880-414A-AC96-1AF68FC01737}"/>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6" name="Rectangle 5">
            <a:extLst>
              <a:ext uri="{FF2B5EF4-FFF2-40B4-BE49-F238E27FC236}">
                <a16:creationId xmlns:a16="http://schemas.microsoft.com/office/drawing/2014/main" xmlns="" id="{2EABFE93-3BDC-4A4A-BC00-BE73DE982218}"/>
              </a:ext>
            </a:extLst>
          </p:cNvPr>
          <p:cNvSpPr/>
          <p:nvPr/>
        </p:nvSpPr>
        <p:spPr>
          <a:xfrm>
            <a:off x="648000" y="1412776"/>
            <a:ext cx="11208640" cy="4154984"/>
          </a:xfrm>
          <a:prstGeom prst="rect">
            <a:avLst/>
          </a:prstGeom>
        </p:spPr>
        <p:txBody>
          <a:bodyPr wrap="square">
            <a:spAutoFit/>
          </a:bodyPr>
          <a:lstStyle/>
          <a:p>
            <a:r>
              <a:rPr lang="en-GB" sz="2200" dirty="0" err="1">
                <a:latin typeface="Arial" panose="020B0604020202020204" pitchFamily="34" charset="0"/>
                <a:cs typeface="Arial" panose="020B0604020202020204" pitchFamily="34" charset="0"/>
              </a:rPr>
              <a:t>Zk</a:t>
            </a:r>
            <a:r>
              <a:rPr lang="en-GB" sz="2200" dirty="0">
                <a:latin typeface="Arial" panose="020B0604020202020204" pitchFamily="34" charset="0"/>
                <a:cs typeface="Arial" panose="020B0604020202020204" pitchFamily="34" charset="0"/>
              </a:rPr>
              <a:t>-SNARKs have several </a:t>
            </a:r>
            <a:r>
              <a:rPr lang="en-GB" sz="2200" dirty="0" smtClean="0">
                <a:latin typeface="Arial" panose="020B0604020202020204" pitchFamily="34" charset="0"/>
                <a:cs typeface="Arial" panose="020B0604020202020204" pitchFamily="34" charset="0"/>
              </a:rPr>
              <a:t>properties: </a:t>
            </a:r>
          </a:p>
          <a:p>
            <a:endParaRPr lang="en-GB"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200" b="1" dirty="0">
                <a:latin typeface="Arial" panose="020B0604020202020204" pitchFamily="34" charset="0"/>
                <a:cs typeface="Arial" panose="020B0604020202020204" pitchFamily="34" charset="0"/>
              </a:rPr>
              <a:t>Zero knowledge (</a:t>
            </a:r>
            <a:r>
              <a:rPr lang="en-GB" sz="2200" b="1" dirty="0" err="1">
                <a:latin typeface="Arial" panose="020B0604020202020204" pitchFamily="34" charset="0"/>
                <a:cs typeface="Arial" panose="020B0604020202020204" pitchFamily="34" charset="0"/>
              </a:rPr>
              <a:t>zk</a:t>
            </a:r>
            <a:r>
              <a:rPr lang="en-GB" sz="2200" b="1" dirty="0">
                <a:latin typeface="Arial" panose="020B0604020202020204" pitchFamily="34" charset="0"/>
                <a:cs typeface="Arial" panose="020B0604020202020204" pitchFamily="34" charset="0"/>
              </a:rPr>
              <a:t>)</a:t>
            </a:r>
            <a:r>
              <a:rPr lang="en-GB" sz="2200" dirty="0">
                <a:latin typeface="Arial" panose="020B0604020202020204" pitchFamily="34" charset="0"/>
                <a:cs typeface="Arial" panose="020B0604020202020204" pitchFamily="34" charset="0"/>
              </a:rPr>
              <a:t>: This property allows a prover to convince a verifier that an assertion (statement) is true without revealing any information about it. </a:t>
            </a:r>
          </a:p>
          <a:p>
            <a:pPr marL="342900" indent="-342900">
              <a:buFont typeface="Arial" panose="020B0604020202020204" pitchFamily="34" charset="0"/>
              <a:buChar char="•"/>
            </a:pPr>
            <a:r>
              <a:rPr lang="en-GB" sz="2200" b="1" dirty="0">
                <a:latin typeface="Arial" panose="020B0604020202020204" pitchFamily="34" charset="0"/>
                <a:cs typeface="Arial" panose="020B0604020202020204" pitchFamily="34" charset="0"/>
              </a:rPr>
              <a:t>Succinct (S)</a:t>
            </a:r>
            <a:r>
              <a:rPr lang="en-GB" sz="2200" dirty="0">
                <a:latin typeface="Arial" panose="020B0604020202020204" pitchFamily="34" charset="0"/>
                <a:cs typeface="Arial" panose="020B0604020202020204" pitchFamily="34" charset="0"/>
              </a:rPr>
              <a:t>: This property allows for a small proof that is very quick to verify and is succinct. </a:t>
            </a:r>
          </a:p>
          <a:p>
            <a:pPr marL="342900" indent="-342900">
              <a:buFont typeface="Arial" panose="020B0604020202020204" pitchFamily="34" charset="0"/>
              <a:buChar char="•"/>
            </a:pPr>
            <a:r>
              <a:rPr lang="en-GB" sz="2200" b="1" dirty="0">
                <a:latin typeface="Arial" panose="020B0604020202020204" pitchFamily="34" charset="0"/>
                <a:cs typeface="Arial" panose="020B0604020202020204" pitchFamily="34" charset="0"/>
              </a:rPr>
              <a:t>Non-interactive (N)</a:t>
            </a:r>
            <a:r>
              <a:rPr lang="en-GB" sz="2200" dirty="0">
                <a:latin typeface="Arial" panose="020B0604020202020204" pitchFamily="34" charset="0"/>
                <a:cs typeface="Arial" panose="020B0604020202020204" pitchFamily="34" charset="0"/>
              </a:rPr>
              <a:t>: This property allows the prover to prove a statement without any interaction with the verifier. </a:t>
            </a:r>
          </a:p>
          <a:p>
            <a:pPr marL="342900" indent="-342900">
              <a:buFont typeface="Arial" panose="020B0604020202020204" pitchFamily="34" charset="0"/>
              <a:buChar char="•"/>
            </a:pPr>
            <a:r>
              <a:rPr lang="en-GB" sz="2200" b="1" dirty="0" err="1">
                <a:latin typeface="Arial" panose="020B0604020202020204" pitchFamily="34" charset="0"/>
                <a:cs typeface="Arial" panose="020B0604020202020204" pitchFamily="34" charset="0"/>
              </a:rPr>
              <a:t>ARguments</a:t>
            </a:r>
            <a:r>
              <a:rPr lang="en-GB" sz="2200" b="1" dirty="0">
                <a:latin typeface="Arial" panose="020B0604020202020204" pitchFamily="34" charset="0"/>
                <a:cs typeface="Arial" panose="020B0604020202020204" pitchFamily="34" charset="0"/>
              </a:rPr>
              <a:t> of Knowledge (ARKs)</a:t>
            </a:r>
            <a:r>
              <a:rPr lang="en-GB" sz="2200" dirty="0">
                <a:latin typeface="Arial" panose="020B0604020202020204" pitchFamily="34" charset="0"/>
                <a:cs typeface="Arial" panose="020B0604020202020204" pitchFamily="34" charset="0"/>
              </a:rPr>
              <a:t>: These are the arguments to convince the verifier that the prover's assertion is </a:t>
            </a:r>
            <a:r>
              <a:rPr lang="en-GB" sz="2200" dirty="0" smtClean="0">
                <a:latin typeface="Arial" panose="020B0604020202020204" pitchFamily="34" charset="0"/>
                <a:cs typeface="Arial" panose="020B0604020202020204" pitchFamily="34" charset="0"/>
              </a:rPr>
              <a:t>true. In </a:t>
            </a:r>
            <a:r>
              <a:rPr lang="en-GB" sz="2200" dirty="0">
                <a:latin typeface="Arial" panose="020B0604020202020204" pitchFamily="34" charset="0"/>
                <a:cs typeface="Arial" panose="020B0604020202020204" pitchFamily="34" charset="0"/>
              </a:rPr>
              <a:t>the case of ARKs, the prover has a computational soundness property, meaning that the prover is computationally bounded, and it is computationally infeasible for it to cheat the verifier. </a:t>
            </a:r>
          </a:p>
        </p:txBody>
      </p:sp>
    </p:spTree>
    <p:extLst>
      <p:ext uri="{BB962C8B-B14F-4D97-AF65-F5344CB8AC3E}">
        <p14:creationId xmlns:p14="http://schemas.microsoft.com/office/powerpoint/2010/main" val="2436886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C04CF-534B-0942-B26E-FDD8E5DC596E}"/>
              </a:ext>
            </a:extLst>
          </p:cNvPr>
          <p:cNvSpPr>
            <a:spLocks noGrp="1"/>
          </p:cNvSpPr>
          <p:nvPr>
            <p:ph type="title"/>
          </p:nvPr>
        </p:nvSpPr>
        <p:spPr/>
        <p:txBody>
          <a:bodyPr/>
          <a:lstStyle/>
          <a:p>
            <a:r>
              <a:rPr lang="en-US" dirty="0"/>
              <a:t>Multi-Signatures</a:t>
            </a:r>
          </a:p>
        </p:txBody>
      </p:sp>
      <p:pic>
        <p:nvPicPr>
          <p:cNvPr id="5" name="Content Placeholder 4">
            <a:extLst>
              <a:ext uri="{FF2B5EF4-FFF2-40B4-BE49-F238E27FC236}">
                <a16:creationId xmlns:a16="http://schemas.microsoft.com/office/drawing/2014/main" xmlns="" id="{EB4096FB-1B7A-EE43-8216-B6722ED682C3}"/>
              </a:ext>
            </a:extLst>
          </p:cNvPr>
          <p:cNvPicPr>
            <a:picLocks noGrp="1" noChangeAspect="1"/>
          </p:cNvPicPr>
          <p:nvPr>
            <p:ph idx="1"/>
          </p:nvPr>
        </p:nvPicPr>
        <p:blipFill>
          <a:blip r:embed="rId2"/>
          <a:stretch>
            <a:fillRect/>
          </a:stretch>
        </p:blipFill>
        <p:spPr>
          <a:xfrm>
            <a:off x="1919536" y="2276872"/>
            <a:ext cx="7942791" cy="4192752"/>
          </a:xfrm>
          <a:prstGeom prst="rect">
            <a:avLst/>
          </a:prstGeom>
        </p:spPr>
      </p:pic>
      <p:sp>
        <p:nvSpPr>
          <p:cNvPr id="4" name="Slide Number Placeholder 3">
            <a:extLst>
              <a:ext uri="{FF2B5EF4-FFF2-40B4-BE49-F238E27FC236}">
                <a16:creationId xmlns:a16="http://schemas.microsoft.com/office/drawing/2014/main" xmlns="" id="{D3C04769-9FB1-D44E-9A5A-29BEB0B2273B}"/>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
        <p:nvSpPr>
          <p:cNvPr id="3" name="Rectangle 2">
            <a:extLst>
              <a:ext uri="{FF2B5EF4-FFF2-40B4-BE49-F238E27FC236}">
                <a16:creationId xmlns:a16="http://schemas.microsoft.com/office/drawing/2014/main" xmlns="" id="{4C806195-0D2F-1C43-B595-702EBF078A41}"/>
              </a:ext>
            </a:extLst>
          </p:cNvPr>
          <p:cNvSpPr/>
          <p:nvPr/>
        </p:nvSpPr>
        <p:spPr>
          <a:xfrm>
            <a:off x="648000" y="1261209"/>
            <a:ext cx="9480448" cy="1015663"/>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The signing process is </a:t>
            </a:r>
            <a:r>
              <a:rPr lang="en-US" sz="2000" dirty="0">
                <a:latin typeface="Arial" panose="020B0604020202020204" pitchFamily="34" charset="0"/>
                <a:cs typeface="Arial" panose="020B0604020202020204" pitchFamily="34" charset="0"/>
              </a:rPr>
              <a:t>on the left-hand side, where </a:t>
            </a:r>
            <a:r>
              <a:rPr lang="en-US" sz="2000" dirty="0" smtClean="0">
                <a:latin typeface="Arial" panose="020B0604020202020204" pitchFamily="34" charset="0"/>
                <a:cs typeface="Arial" panose="020B0604020202020204" pitchFamily="34" charset="0"/>
              </a:rPr>
              <a:t>N is </a:t>
            </a:r>
            <a:r>
              <a:rPr lang="en-US" sz="2000" dirty="0">
                <a:latin typeface="Arial" panose="020B0604020202020204" pitchFamily="34" charset="0"/>
                <a:cs typeface="Arial" panose="020B0604020202020204" pitchFamily="34" charset="0"/>
              </a:rPr>
              <a:t>the number of different users, </a:t>
            </a:r>
            <a:r>
              <a:rPr lang="en-US" sz="2000" dirty="0" smtClean="0">
                <a:latin typeface="Arial" panose="020B0604020202020204" pitchFamily="34" charset="0"/>
                <a:cs typeface="Arial" panose="020B0604020202020204" pitchFamily="34" charset="0"/>
              </a:rPr>
              <a:t>who,</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holding </a:t>
            </a:r>
            <a:r>
              <a:rPr lang="en-US" sz="2000" dirty="0" smtClean="0">
                <a:latin typeface="Arial" panose="020B0604020202020204" pitchFamily="34" charset="0"/>
                <a:cs typeface="Arial" panose="020B0604020202020204" pitchFamily="34" charset="0"/>
              </a:rPr>
              <a:t>N unique </a:t>
            </a:r>
            <a:r>
              <a:rPr lang="en-US" sz="2000" dirty="0">
                <a:latin typeface="Arial" panose="020B0604020202020204" pitchFamily="34" charset="0"/>
                <a:cs typeface="Arial" panose="020B0604020202020204" pitchFamily="34" charset="0"/>
              </a:rPr>
              <a:t>signatures, signs a single transaction. When the verifier receives it, all the signatures in it are individually verified.</a:t>
            </a:r>
          </a:p>
        </p:txBody>
      </p:sp>
    </p:spTree>
    <p:extLst>
      <p:ext uri="{BB962C8B-B14F-4D97-AF65-F5344CB8AC3E}">
        <p14:creationId xmlns:p14="http://schemas.microsoft.com/office/powerpoint/2010/main" val="848743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73ED81-B942-E64B-89A9-0030CAF10BA4}"/>
              </a:ext>
            </a:extLst>
          </p:cNvPr>
          <p:cNvSpPr>
            <a:spLocks noGrp="1"/>
          </p:cNvSpPr>
          <p:nvPr>
            <p:ph type="title"/>
          </p:nvPr>
        </p:nvSpPr>
        <p:spPr/>
        <p:txBody>
          <a:bodyPr>
            <a:normAutofit/>
          </a:bodyPr>
          <a:lstStyle/>
          <a:p>
            <a:r>
              <a:rPr lang="en-GB" dirty="0"/>
              <a:t>Threshold signatures</a:t>
            </a:r>
            <a:r>
              <a:rPr lang="en-GB" b="1" dirty="0"/>
              <a:t> </a:t>
            </a:r>
            <a:endParaRPr lang="en-US" dirty="0"/>
          </a:p>
        </p:txBody>
      </p:sp>
      <p:pic>
        <p:nvPicPr>
          <p:cNvPr id="5" name="Content Placeholder 4">
            <a:extLst>
              <a:ext uri="{FF2B5EF4-FFF2-40B4-BE49-F238E27FC236}">
                <a16:creationId xmlns:a16="http://schemas.microsoft.com/office/drawing/2014/main" xmlns="" id="{A410666E-96AB-5F42-889A-446AC8DBF770}"/>
              </a:ext>
            </a:extLst>
          </p:cNvPr>
          <p:cNvPicPr>
            <a:picLocks noGrp="1" noChangeAspect="1"/>
          </p:cNvPicPr>
          <p:nvPr>
            <p:ph idx="1"/>
          </p:nvPr>
        </p:nvPicPr>
        <p:blipFill>
          <a:blip r:embed="rId2"/>
          <a:stretch>
            <a:fillRect/>
          </a:stretch>
        </p:blipFill>
        <p:spPr>
          <a:xfrm>
            <a:off x="2495600" y="2402841"/>
            <a:ext cx="8149090" cy="4320480"/>
          </a:xfrm>
          <a:prstGeom prst="rect">
            <a:avLst/>
          </a:prstGeom>
        </p:spPr>
      </p:pic>
      <p:sp>
        <p:nvSpPr>
          <p:cNvPr id="4" name="Slide Number Placeholder 3">
            <a:extLst>
              <a:ext uri="{FF2B5EF4-FFF2-40B4-BE49-F238E27FC236}">
                <a16:creationId xmlns:a16="http://schemas.microsoft.com/office/drawing/2014/main" xmlns="" id="{EE2C00BC-0B22-3F40-A99F-A9198BB72597}"/>
              </a:ext>
            </a:extLst>
          </p:cNvPr>
          <p:cNvSpPr>
            <a:spLocks noGrp="1"/>
          </p:cNvSpPr>
          <p:nvPr>
            <p:ph type="sldNum" sz="quarter" idx="4"/>
          </p:nvPr>
        </p:nvSpPr>
        <p:spPr/>
        <p:txBody>
          <a:bodyPr/>
          <a:lstStyle/>
          <a:p>
            <a:fld id="{2D5587A6-0F28-234D-9116-41BE2E1A2AC2}" type="slidenum">
              <a:rPr lang="en-US" smtClean="0"/>
              <a:pPr/>
              <a:t>17</a:t>
            </a:fld>
            <a:endParaRPr lang="en-US" dirty="0"/>
          </a:p>
        </p:txBody>
      </p:sp>
      <p:sp>
        <p:nvSpPr>
          <p:cNvPr id="3" name="Rectangle 2">
            <a:extLst>
              <a:ext uri="{FF2B5EF4-FFF2-40B4-BE49-F238E27FC236}">
                <a16:creationId xmlns:a16="http://schemas.microsoft.com/office/drawing/2014/main" xmlns="" id="{007B977D-C1BE-0240-A456-4105749CB7F5}"/>
              </a:ext>
            </a:extLst>
          </p:cNvPr>
          <p:cNvSpPr/>
          <p:nvPr/>
        </p:nvSpPr>
        <p:spPr>
          <a:xfrm>
            <a:off x="767408" y="1124744"/>
            <a:ext cx="10392592" cy="1446550"/>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The signing process </a:t>
            </a:r>
            <a:r>
              <a:rPr lang="en-US" sz="2200" dirty="0" smtClean="0">
                <a:latin typeface="Arial" panose="020B0604020202020204" pitchFamily="34" charset="0"/>
                <a:cs typeface="Arial" panose="020B0604020202020204" pitchFamily="34" charset="0"/>
              </a:rPr>
              <a:t>is on </a:t>
            </a:r>
            <a:r>
              <a:rPr lang="en-US" sz="2200" dirty="0">
                <a:latin typeface="Arial" panose="020B0604020202020204" pitchFamily="34" charset="0"/>
                <a:cs typeface="Arial" panose="020B0604020202020204" pitchFamily="34" charset="0"/>
              </a:rPr>
              <a:t>the left-hand side, where </a:t>
            </a:r>
            <a:r>
              <a:rPr lang="en-US" sz="2200" dirty="0" smtClean="0">
                <a:latin typeface="Arial" panose="020B0604020202020204" pitchFamily="34" charset="0"/>
                <a:cs typeface="Arial" panose="020B0604020202020204" pitchFamily="34" charset="0"/>
              </a:rPr>
              <a:t>N is the number </a:t>
            </a:r>
            <a:r>
              <a:rPr lang="en-US" sz="2200" dirty="0">
                <a:latin typeface="Arial" panose="020B0604020202020204" pitchFamily="34" charset="0"/>
                <a:cs typeface="Arial" panose="020B0604020202020204" pitchFamily="34" charset="0"/>
              </a:rPr>
              <a:t>of different users, </a:t>
            </a:r>
            <a:r>
              <a:rPr lang="en-US" sz="2200" dirty="0" smtClean="0">
                <a:latin typeface="Arial" panose="020B0604020202020204" pitchFamily="34" charset="0"/>
                <a:cs typeface="Arial" panose="020B0604020202020204" pitchFamily="34" charset="0"/>
              </a:rPr>
              <a:t>who, holding </a:t>
            </a:r>
            <a:r>
              <a:rPr lang="en-US" sz="2200" dirty="0">
                <a:latin typeface="Arial" panose="020B0604020202020204" pitchFamily="34" charset="0"/>
                <a:cs typeface="Arial" panose="020B0604020202020204" pitchFamily="34" charset="0"/>
              </a:rPr>
              <a:t>different parts (shares) of a digital signature, sign a single transaction. When the validator or verifier receives it, only one signature needs to be verified.</a:t>
            </a:r>
          </a:p>
        </p:txBody>
      </p:sp>
    </p:spTree>
    <p:extLst>
      <p:ext uri="{BB962C8B-B14F-4D97-AF65-F5344CB8AC3E}">
        <p14:creationId xmlns:p14="http://schemas.microsoft.com/office/powerpoint/2010/main" val="1859581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0DE6B-3E0C-7B4A-BD69-0F8336C29699}"/>
              </a:ext>
            </a:extLst>
          </p:cNvPr>
          <p:cNvSpPr>
            <a:spLocks noGrp="1"/>
          </p:cNvSpPr>
          <p:nvPr>
            <p:ph type="title"/>
          </p:nvPr>
        </p:nvSpPr>
        <p:spPr/>
        <p:txBody>
          <a:bodyPr/>
          <a:lstStyle/>
          <a:p>
            <a:r>
              <a:rPr lang="en-US" dirty="0"/>
              <a:t>Encoding schemes</a:t>
            </a:r>
          </a:p>
        </p:txBody>
      </p:sp>
      <p:sp>
        <p:nvSpPr>
          <p:cNvPr id="3" name="Content Placeholder 2">
            <a:extLst>
              <a:ext uri="{FF2B5EF4-FFF2-40B4-BE49-F238E27FC236}">
                <a16:creationId xmlns:a16="http://schemas.microsoft.com/office/drawing/2014/main" xmlns="" id="{75576DFB-D881-F242-83EB-25A2B218E477}"/>
              </a:ext>
            </a:extLst>
          </p:cNvPr>
          <p:cNvSpPr>
            <a:spLocks noGrp="1"/>
          </p:cNvSpPr>
          <p:nvPr>
            <p:ph idx="1"/>
          </p:nvPr>
        </p:nvSpPr>
        <p:spPr/>
        <p:txBody>
          <a:bodyPr/>
          <a:lstStyle/>
          <a:p>
            <a:r>
              <a:rPr lang="en-US" dirty="0"/>
              <a:t>Base 64</a:t>
            </a:r>
          </a:p>
          <a:p>
            <a:pPr lvl="1"/>
            <a:r>
              <a:rPr lang="en-US" dirty="0"/>
              <a:t>Used to </a:t>
            </a:r>
            <a:r>
              <a:rPr lang="en-GB" dirty="0"/>
              <a:t>encode binary data into printable characters</a:t>
            </a:r>
            <a:endParaRPr lang="en-US" dirty="0"/>
          </a:p>
          <a:p>
            <a:r>
              <a:rPr lang="en-US" dirty="0"/>
              <a:t>Base 58</a:t>
            </a:r>
          </a:p>
          <a:p>
            <a:pPr lvl="1"/>
            <a:r>
              <a:rPr lang="en-GB" dirty="0"/>
              <a:t>First introduced with Bitcoin </a:t>
            </a:r>
          </a:p>
          <a:p>
            <a:pPr lvl="1"/>
            <a:r>
              <a:rPr lang="en-GB" dirty="0"/>
              <a:t>Used to encode integers into alphanumeric </a:t>
            </a:r>
            <a:r>
              <a:rPr lang="en-GB" dirty="0" smtClean="0"/>
              <a:t>strings</a:t>
            </a:r>
            <a:endParaRPr lang="en-GB" dirty="0"/>
          </a:p>
          <a:p>
            <a:endParaRPr lang="en-US" dirty="0"/>
          </a:p>
        </p:txBody>
      </p:sp>
      <p:sp>
        <p:nvSpPr>
          <p:cNvPr id="4" name="Slide Number Placeholder 3">
            <a:extLst>
              <a:ext uri="{FF2B5EF4-FFF2-40B4-BE49-F238E27FC236}">
                <a16:creationId xmlns:a16="http://schemas.microsoft.com/office/drawing/2014/main" xmlns="" id="{54D5614C-58B2-0345-983F-1EC286D20F27}"/>
              </a:ext>
            </a:extLst>
          </p:cNvPr>
          <p:cNvSpPr>
            <a:spLocks noGrp="1"/>
          </p:cNvSpPr>
          <p:nvPr>
            <p:ph type="sldNum" sz="quarter" idx="4"/>
          </p:nvPr>
        </p:nvSpPr>
        <p:spPr/>
        <p:txBody>
          <a:bodyPr/>
          <a:lstStyle/>
          <a:p>
            <a:fld id="{2D5587A6-0F28-234D-9116-41BE2E1A2AC2}" type="slidenum">
              <a:rPr lang="en-US" smtClean="0"/>
              <a:pPr/>
              <a:t>18</a:t>
            </a:fld>
            <a:endParaRPr lang="en-US" dirty="0"/>
          </a:p>
        </p:txBody>
      </p:sp>
    </p:spTree>
    <p:extLst>
      <p:ext uri="{BB962C8B-B14F-4D97-AF65-F5344CB8AC3E}">
        <p14:creationId xmlns:p14="http://schemas.microsoft.com/office/powerpoint/2010/main" val="10475940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B48A5F-1ED3-2941-8C9E-5198E984D47F}"/>
              </a:ext>
            </a:extLst>
          </p:cNvPr>
          <p:cNvSpPr>
            <a:spLocks noGrp="1"/>
          </p:cNvSpPr>
          <p:nvPr>
            <p:ph type="title"/>
          </p:nvPr>
        </p:nvSpPr>
        <p:spPr/>
        <p:txBody>
          <a:bodyPr/>
          <a:lstStyle/>
          <a:p>
            <a:r>
              <a:rPr lang="en-US" dirty="0"/>
              <a:t>Applications of hash functions</a:t>
            </a:r>
          </a:p>
        </p:txBody>
      </p:sp>
      <p:sp>
        <p:nvSpPr>
          <p:cNvPr id="3" name="Content Placeholder 2">
            <a:extLst>
              <a:ext uri="{FF2B5EF4-FFF2-40B4-BE49-F238E27FC236}">
                <a16:creationId xmlns:a16="http://schemas.microsoft.com/office/drawing/2014/main" xmlns="" id="{9B30B277-D749-E04E-BA00-AFF5A015B07B}"/>
              </a:ext>
            </a:extLst>
          </p:cNvPr>
          <p:cNvSpPr>
            <a:spLocks noGrp="1"/>
          </p:cNvSpPr>
          <p:nvPr>
            <p:ph idx="1"/>
          </p:nvPr>
        </p:nvSpPr>
        <p:spPr>
          <a:xfrm>
            <a:off x="648000" y="1404000"/>
            <a:ext cx="10800000" cy="4752000"/>
          </a:xfrm>
        </p:spPr>
        <p:txBody>
          <a:bodyPr/>
          <a:lstStyle/>
          <a:p>
            <a:r>
              <a:rPr lang="en-US" dirty="0"/>
              <a:t>Merkle trees</a:t>
            </a:r>
          </a:p>
          <a:p>
            <a:r>
              <a:rPr lang="en-US" dirty="0"/>
              <a:t>Patricia trees</a:t>
            </a:r>
          </a:p>
          <a:p>
            <a:r>
              <a:rPr lang="en-US" dirty="0"/>
              <a:t>Distributed hash tables</a:t>
            </a:r>
          </a:p>
          <a:p>
            <a:endParaRPr lang="en-US" dirty="0"/>
          </a:p>
        </p:txBody>
      </p:sp>
      <p:sp>
        <p:nvSpPr>
          <p:cNvPr id="4" name="Slide Number Placeholder 3">
            <a:extLst>
              <a:ext uri="{FF2B5EF4-FFF2-40B4-BE49-F238E27FC236}">
                <a16:creationId xmlns:a16="http://schemas.microsoft.com/office/drawing/2014/main" xmlns="" id="{22DA6A40-62A4-E346-A678-4BFD5A14153C}"/>
              </a:ext>
            </a:extLst>
          </p:cNvPr>
          <p:cNvSpPr>
            <a:spLocks noGrp="1"/>
          </p:cNvSpPr>
          <p:nvPr>
            <p:ph type="sldNum" sz="quarter" idx="4"/>
          </p:nvPr>
        </p:nvSpPr>
        <p:spPr/>
        <p:txBody>
          <a:bodyPr/>
          <a:lstStyle/>
          <a:p>
            <a:fld id="{2D5587A6-0F28-234D-9116-41BE2E1A2AC2}" type="slidenum">
              <a:rPr lang="en-US" smtClean="0"/>
              <a:pPr/>
              <a:t>19</a:t>
            </a:fld>
            <a:endParaRPr lang="en-US" dirty="0"/>
          </a:p>
        </p:txBody>
      </p:sp>
      <p:pic>
        <p:nvPicPr>
          <p:cNvPr id="5" name="Picture 4">
            <a:extLst>
              <a:ext uri="{FF2B5EF4-FFF2-40B4-BE49-F238E27FC236}">
                <a16:creationId xmlns:a16="http://schemas.microsoft.com/office/drawing/2014/main" xmlns="" id="{048DA0F1-5920-8A48-AA77-B1AC5672AFAD}"/>
              </a:ext>
            </a:extLst>
          </p:cNvPr>
          <p:cNvPicPr>
            <a:picLocks noChangeAspect="1"/>
          </p:cNvPicPr>
          <p:nvPr/>
        </p:nvPicPr>
        <p:blipFill>
          <a:blip r:embed="rId2"/>
          <a:stretch>
            <a:fillRect/>
          </a:stretch>
        </p:blipFill>
        <p:spPr>
          <a:xfrm>
            <a:off x="3793929" y="1484784"/>
            <a:ext cx="7906071" cy="3447080"/>
          </a:xfrm>
          <a:prstGeom prst="rect">
            <a:avLst/>
          </a:prstGeom>
        </p:spPr>
      </p:pic>
    </p:spTree>
    <p:extLst>
      <p:ext uri="{BB962C8B-B14F-4D97-AF65-F5344CB8AC3E}">
        <p14:creationId xmlns:p14="http://schemas.microsoft.com/office/powerpoint/2010/main" val="3986199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r>
              <a:rPr lang="en-GB" dirty="0"/>
              <a:t>Mathematics </a:t>
            </a:r>
          </a:p>
          <a:p>
            <a:r>
              <a:rPr lang="en-GB" dirty="0"/>
              <a:t>Asymmetric cryptography </a:t>
            </a:r>
          </a:p>
          <a:p>
            <a:r>
              <a:rPr lang="en-GB" dirty="0"/>
              <a:t>Cryptographic constructs and </a:t>
            </a:r>
            <a:r>
              <a:rPr lang="en-GB" dirty="0" err="1" smtClean="0"/>
              <a:t>blockchain</a:t>
            </a:r>
            <a:endParaRPr lang="en-GB" dirty="0" smtClean="0"/>
          </a:p>
          <a:p>
            <a:r>
              <a:rPr lang="en-GB" dirty="0" smtClean="0"/>
              <a:t>Zero-knowledge proofs</a:t>
            </a:r>
            <a:r>
              <a:rPr lang="en-GB" dirty="0"/>
              <a:t> </a:t>
            </a:r>
            <a:endParaRPr lang="en-GB" dirty="0" smtClean="0"/>
          </a:p>
          <a:p>
            <a:r>
              <a:rPr lang="en-GB" dirty="0" smtClean="0"/>
              <a:t>Digital signatures</a:t>
            </a:r>
          </a:p>
          <a:p>
            <a:r>
              <a:rPr lang="en-GB" dirty="0" err="1"/>
              <a:t>Merkle</a:t>
            </a:r>
            <a:r>
              <a:rPr lang="en-GB" dirty="0"/>
              <a:t> trees, Patricia trees and distributed hash tables </a:t>
            </a:r>
            <a:endParaRPr lang="en-GB" dirty="0"/>
          </a:p>
          <a:p>
            <a:pPr lvl="0">
              <a:lnSpc>
                <a:spcPct val="150000"/>
              </a:lnSpc>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008EAA2-4EBD-2743-9345-B84A84A75801}"/>
              </a:ext>
            </a:extLst>
          </p:cNvPr>
          <p:cNvSpPr>
            <a:spLocks noGrp="1"/>
          </p:cNvSpPr>
          <p:nvPr>
            <p:ph type="sldNum" sz="quarter" idx="4"/>
          </p:nvPr>
        </p:nvSpPr>
        <p:spPr/>
        <p:txBody>
          <a:bodyPr/>
          <a:lstStyle/>
          <a:p>
            <a:fld id="{2D5587A6-0F28-234D-9116-41BE2E1A2AC2}" type="slidenum">
              <a:rPr lang="en-US" smtClean="0"/>
              <a:pPr/>
              <a:t>20</a:t>
            </a:fld>
            <a:endParaRPr lang="en-US" dirty="0"/>
          </a:p>
        </p:txBody>
      </p:sp>
      <p:sp>
        <p:nvSpPr>
          <p:cNvPr id="5" name="Title 1">
            <a:extLst>
              <a:ext uri="{FF2B5EF4-FFF2-40B4-BE49-F238E27FC236}">
                <a16:creationId xmlns:a16="http://schemas.microsoft.com/office/drawing/2014/main" xmlns="" id="{8A5D90E5-881E-9A44-87C2-3AED73E8042E}"/>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a16="http://schemas.microsoft.com/office/drawing/2014/main" xmlns="" id="{AAF61206-2DDC-DA47-9743-3B965EE9142E}"/>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Find what public key cryptography capabilities are available in OpenSSL.</a:t>
            </a:r>
          </a:p>
          <a:p>
            <a:pPr>
              <a:lnSpc>
                <a:spcPct val="150000"/>
              </a:lnSpc>
            </a:pPr>
            <a:r>
              <a:rPr lang="en-US" sz="2000" dirty="0"/>
              <a:t>Devise an experiment to see how OpenSSL can be used to demonstrate public key cryptography.</a:t>
            </a:r>
          </a:p>
        </p:txBody>
      </p:sp>
    </p:spTree>
    <p:extLst>
      <p:ext uri="{BB962C8B-B14F-4D97-AF65-F5344CB8AC3E}">
        <p14:creationId xmlns:p14="http://schemas.microsoft.com/office/powerpoint/2010/main" val="924272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27A930D-5B65-1647-A06D-E519EFCF093F}"/>
              </a:ext>
            </a:extLst>
          </p:cNvPr>
          <p:cNvSpPr>
            <a:spLocks noGrp="1"/>
          </p:cNvSpPr>
          <p:nvPr>
            <p:ph type="sldNum" sz="quarter" idx="4"/>
          </p:nvPr>
        </p:nvSpPr>
        <p:spPr/>
        <p:txBody>
          <a:bodyPr/>
          <a:lstStyle/>
          <a:p>
            <a:fld id="{2D5587A6-0F28-234D-9116-41BE2E1A2AC2}" type="slidenum">
              <a:rPr lang="en-US" smtClean="0"/>
              <a:pPr/>
              <a:t>21</a:t>
            </a:fld>
            <a:endParaRPr lang="en-US" dirty="0"/>
          </a:p>
        </p:txBody>
      </p:sp>
      <p:sp>
        <p:nvSpPr>
          <p:cNvPr id="5" name="Title 1">
            <a:extLst>
              <a:ext uri="{FF2B5EF4-FFF2-40B4-BE49-F238E27FC236}">
                <a16:creationId xmlns:a16="http://schemas.microsoft.com/office/drawing/2014/main" xmlns="" id="{C50CE886-2CF4-C54A-91CB-41396450FAF4}"/>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80AC2320-B617-9249-86F2-35C40C5F0465}"/>
              </a:ext>
            </a:extLst>
          </p:cNvPr>
          <p:cNvSpPr>
            <a:spLocks noGrp="1"/>
          </p:cNvSpPr>
          <p:nvPr>
            <p:ph idx="1"/>
          </p:nvPr>
        </p:nvSpPr>
        <p:spPr>
          <a:xfrm>
            <a:off x="519702" y="1628800"/>
            <a:ext cx="10515600" cy="4680520"/>
          </a:xfrm>
        </p:spPr>
        <p:txBody>
          <a:bodyPr>
            <a:normAutofit/>
          </a:bodyPr>
          <a:lstStyle/>
          <a:p>
            <a:pPr marL="0" indent="0">
              <a:lnSpc>
                <a:spcPct val="150000"/>
              </a:lnSpc>
              <a:buNone/>
            </a:pPr>
            <a:r>
              <a:rPr lang="en-GB" dirty="0"/>
              <a:t>In this presentation, we covered:</a:t>
            </a:r>
          </a:p>
          <a:p>
            <a:pPr>
              <a:lnSpc>
                <a:spcPct val="150000"/>
              </a:lnSpc>
            </a:pPr>
            <a:r>
              <a:rPr lang="en-GB" dirty="0"/>
              <a:t>Mathematics </a:t>
            </a:r>
            <a:r>
              <a:rPr lang="en-GB" dirty="0" smtClean="0"/>
              <a:t>concepts</a:t>
            </a:r>
            <a:endParaRPr lang="en-GB" dirty="0"/>
          </a:p>
          <a:p>
            <a:pPr>
              <a:lnSpc>
                <a:spcPct val="150000"/>
              </a:lnSpc>
            </a:pPr>
            <a:r>
              <a:rPr lang="en-GB" dirty="0"/>
              <a:t>Asymmetric key </a:t>
            </a:r>
            <a:r>
              <a:rPr lang="en-GB" dirty="0" smtClean="0"/>
              <a:t>cryptography</a:t>
            </a:r>
            <a:endParaRPr lang="en-GB" dirty="0"/>
          </a:p>
          <a:p>
            <a:pPr>
              <a:lnSpc>
                <a:spcPct val="150000"/>
              </a:lnSpc>
            </a:pPr>
            <a:r>
              <a:rPr lang="en-GB" dirty="0" smtClean="0"/>
              <a:t>RSA</a:t>
            </a:r>
            <a:endParaRPr lang="en-GB" dirty="0"/>
          </a:p>
          <a:p>
            <a:pPr>
              <a:lnSpc>
                <a:spcPct val="150000"/>
              </a:lnSpc>
            </a:pPr>
            <a:r>
              <a:rPr lang="en-GB" dirty="0"/>
              <a:t>Elliptic </a:t>
            </a:r>
            <a:r>
              <a:rPr lang="en-GB" dirty="0" smtClean="0"/>
              <a:t>Curve </a:t>
            </a:r>
            <a:r>
              <a:rPr lang="en-GB" dirty="0"/>
              <a:t>Cryptography </a:t>
            </a:r>
            <a:r>
              <a:rPr lang="en-GB" dirty="0" smtClean="0"/>
              <a:t>(ECC)</a:t>
            </a:r>
            <a:endParaRPr lang="en-GB" dirty="0"/>
          </a:p>
          <a:p>
            <a:pPr>
              <a:lnSpc>
                <a:spcPct val="150000"/>
              </a:lnSpc>
            </a:pPr>
            <a:r>
              <a:rPr lang="en-GB" dirty="0"/>
              <a:t>Zero-knowledge proofs</a:t>
            </a:r>
          </a:p>
          <a:p>
            <a:pPr>
              <a:lnSpc>
                <a:spcPct val="150000"/>
              </a:lnSpc>
            </a:pPr>
            <a:r>
              <a:rPr lang="en-GB" dirty="0"/>
              <a:t>Different types of digital signatures </a:t>
            </a:r>
          </a:p>
          <a:p>
            <a:pPr>
              <a:lnSpc>
                <a:spcPct val="150000"/>
              </a:lnSpc>
            </a:pPr>
            <a:r>
              <a:rPr lang="en-GB" dirty="0" err="1" smtClean="0"/>
              <a:t>Merkle</a:t>
            </a:r>
            <a:r>
              <a:rPr lang="en-GB" dirty="0" smtClean="0"/>
              <a:t> trees</a:t>
            </a:r>
            <a:r>
              <a:rPr lang="en-GB" dirty="0" smtClean="0"/>
              <a:t>, </a:t>
            </a:r>
            <a:r>
              <a:rPr lang="en-GB" dirty="0" smtClean="0"/>
              <a:t>Patricia </a:t>
            </a:r>
            <a:r>
              <a:rPr lang="en-GB" dirty="0"/>
              <a:t>trees and distributed hash </a:t>
            </a:r>
            <a:r>
              <a:rPr lang="en-GB" dirty="0" smtClean="0"/>
              <a:t>tables </a:t>
            </a:r>
            <a:endParaRPr lang="en-GB" dirty="0"/>
          </a:p>
          <a:p>
            <a:pPr lvl="0">
              <a:lnSpc>
                <a:spcPct val="150000"/>
              </a:lnSpc>
            </a:pPr>
            <a:endParaRPr lang="en-US" sz="2000" dirty="0"/>
          </a:p>
        </p:txBody>
      </p:sp>
    </p:spTree>
    <p:extLst>
      <p:ext uri="{BB962C8B-B14F-4D97-AF65-F5344CB8AC3E}">
        <p14:creationId xmlns:p14="http://schemas.microsoft.com/office/powerpoint/2010/main" val="1275022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8E1FBB-959A-E64E-8E83-8E41952C8791}"/>
              </a:ext>
            </a:extLst>
          </p:cNvPr>
          <p:cNvSpPr>
            <a:spLocks noGrp="1"/>
          </p:cNvSpPr>
          <p:nvPr>
            <p:ph type="title"/>
          </p:nvPr>
        </p:nvSpPr>
        <p:spPr/>
        <p:txBody>
          <a:bodyPr/>
          <a:lstStyle/>
          <a:p>
            <a:r>
              <a:rPr lang="en-US" dirty="0"/>
              <a:t>Mathematics</a:t>
            </a:r>
          </a:p>
        </p:txBody>
      </p:sp>
      <p:sp>
        <p:nvSpPr>
          <p:cNvPr id="3" name="Content Placeholder 2">
            <a:extLst>
              <a:ext uri="{FF2B5EF4-FFF2-40B4-BE49-F238E27FC236}">
                <a16:creationId xmlns:a16="http://schemas.microsoft.com/office/drawing/2014/main" xmlns="" id="{F2B69522-2B56-2140-8EB9-89845D27F62F}"/>
              </a:ext>
            </a:extLst>
          </p:cNvPr>
          <p:cNvSpPr>
            <a:spLocks noGrp="1"/>
          </p:cNvSpPr>
          <p:nvPr>
            <p:ph idx="1"/>
          </p:nvPr>
        </p:nvSpPr>
        <p:spPr/>
        <p:txBody>
          <a:bodyPr>
            <a:normAutofit fontScale="92500" lnSpcReduction="20000"/>
          </a:bodyPr>
          <a:lstStyle/>
          <a:p>
            <a:r>
              <a:rPr lang="en-GB" dirty="0"/>
              <a:t>Modular arithmetic </a:t>
            </a:r>
          </a:p>
          <a:p>
            <a:r>
              <a:rPr lang="en-GB" dirty="0"/>
              <a:t>Sets </a:t>
            </a:r>
          </a:p>
          <a:p>
            <a:r>
              <a:rPr lang="en-GB" dirty="0"/>
              <a:t>Fields </a:t>
            </a:r>
          </a:p>
          <a:p>
            <a:r>
              <a:rPr lang="en-GB" dirty="0"/>
              <a:t>Finite fields </a:t>
            </a:r>
          </a:p>
          <a:p>
            <a:r>
              <a:rPr lang="en-GB" dirty="0"/>
              <a:t>Prime fields </a:t>
            </a:r>
          </a:p>
          <a:p>
            <a:r>
              <a:rPr lang="en-GB" dirty="0"/>
              <a:t>Groups </a:t>
            </a:r>
          </a:p>
          <a:p>
            <a:r>
              <a:rPr lang="en-GB" dirty="0"/>
              <a:t>Abelian groups </a:t>
            </a:r>
          </a:p>
          <a:p>
            <a:r>
              <a:rPr lang="en-GB" dirty="0"/>
              <a:t>Rings </a:t>
            </a:r>
          </a:p>
          <a:p>
            <a:r>
              <a:rPr lang="en-GB" dirty="0"/>
              <a:t>Cyclic groups </a:t>
            </a:r>
          </a:p>
          <a:p>
            <a:r>
              <a:rPr lang="en-GB" dirty="0"/>
              <a:t>Order </a:t>
            </a:r>
          </a:p>
        </p:txBody>
      </p:sp>
      <p:sp>
        <p:nvSpPr>
          <p:cNvPr id="4" name="Slide Number Placeholder 3">
            <a:extLst>
              <a:ext uri="{FF2B5EF4-FFF2-40B4-BE49-F238E27FC236}">
                <a16:creationId xmlns:a16="http://schemas.microsoft.com/office/drawing/2014/main" xmlns="" id="{B3B10DC4-598D-BC4A-86CD-4AF4ECE4951D}"/>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121644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D0C7AF-E9F2-CD4F-B85B-66DB3CEF3720}"/>
              </a:ext>
            </a:extLst>
          </p:cNvPr>
          <p:cNvSpPr>
            <a:spLocks noGrp="1"/>
          </p:cNvSpPr>
          <p:nvPr>
            <p:ph type="title"/>
          </p:nvPr>
        </p:nvSpPr>
        <p:spPr/>
        <p:txBody>
          <a:bodyPr>
            <a:normAutofit/>
          </a:bodyPr>
          <a:lstStyle/>
          <a:p>
            <a:r>
              <a:rPr lang="en-GB" dirty="0"/>
              <a:t>Asymmetric cryptography</a:t>
            </a:r>
            <a:r>
              <a:rPr lang="en-GB" b="1" dirty="0"/>
              <a:t> </a:t>
            </a:r>
            <a:endParaRPr lang="en-US" dirty="0"/>
          </a:p>
        </p:txBody>
      </p:sp>
      <p:pic>
        <p:nvPicPr>
          <p:cNvPr id="5" name="Content Placeholder 4">
            <a:extLst>
              <a:ext uri="{FF2B5EF4-FFF2-40B4-BE49-F238E27FC236}">
                <a16:creationId xmlns:a16="http://schemas.microsoft.com/office/drawing/2014/main" xmlns="" id="{48AA2899-A7E6-0944-BC69-7C2FE992398B}"/>
              </a:ext>
            </a:extLst>
          </p:cNvPr>
          <p:cNvPicPr>
            <a:picLocks noGrp="1" noChangeAspect="1"/>
          </p:cNvPicPr>
          <p:nvPr>
            <p:ph idx="1"/>
          </p:nvPr>
        </p:nvPicPr>
        <p:blipFill>
          <a:blip r:embed="rId2"/>
          <a:stretch>
            <a:fillRect/>
          </a:stretch>
        </p:blipFill>
        <p:spPr>
          <a:xfrm>
            <a:off x="5920194" y="1412776"/>
            <a:ext cx="5518686" cy="4104456"/>
          </a:xfrm>
          <a:prstGeom prst="rect">
            <a:avLst/>
          </a:prstGeom>
        </p:spPr>
      </p:pic>
      <p:sp>
        <p:nvSpPr>
          <p:cNvPr id="4" name="Slide Number Placeholder 3">
            <a:extLst>
              <a:ext uri="{FF2B5EF4-FFF2-40B4-BE49-F238E27FC236}">
                <a16:creationId xmlns:a16="http://schemas.microsoft.com/office/drawing/2014/main" xmlns="" id="{195CF3D6-CE1F-9B48-8051-DDA909750CE7}"/>
              </a:ext>
            </a:extLst>
          </p:cNvPr>
          <p:cNvSpPr>
            <a:spLocks noGrp="1"/>
          </p:cNvSpPr>
          <p:nvPr>
            <p:ph type="sldNum" sz="quarter" idx="4"/>
          </p:nvPr>
        </p:nvSpPr>
        <p:spPr/>
        <p:txBody>
          <a:bodyPr/>
          <a:lstStyle/>
          <a:p>
            <a:fld id="{2D5587A6-0F28-234D-9116-41BE2E1A2AC2}" type="slidenum">
              <a:rPr lang="en-US" smtClean="0"/>
              <a:pPr/>
              <a:t>4</a:t>
            </a:fld>
            <a:endParaRPr lang="en-US" dirty="0"/>
          </a:p>
        </p:txBody>
      </p:sp>
      <p:sp>
        <p:nvSpPr>
          <p:cNvPr id="3" name="Rectangle 2">
            <a:extLst>
              <a:ext uri="{FF2B5EF4-FFF2-40B4-BE49-F238E27FC236}">
                <a16:creationId xmlns:a16="http://schemas.microsoft.com/office/drawing/2014/main" xmlns="" id="{C4EF3100-7330-A947-8BFB-17AF5F0ACAD8}"/>
              </a:ext>
            </a:extLst>
          </p:cNvPr>
          <p:cNvSpPr/>
          <p:nvPr/>
        </p:nvSpPr>
        <p:spPr>
          <a:xfrm>
            <a:off x="767408" y="1412776"/>
            <a:ext cx="4846436" cy="1785104"/>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Encryption </a:t>
            </a:r>
            <a:r>
              <a:rPr lang="en-US" sz="2200" dirty="0" smtClean="0">
                <a:latin typeface="Arial" panose="020B0604020202020204" pitchFamily="34" charset="0"/>
                <a:cs typeface="Arial" panose="020B0604020202020204" pitchFamily="34" charset="0"/>
              </a:rPr>
              <a:t>and decryption: where the </a:t>
            </a:r>
            <a:r>
              <a:rPr lang="en-US" sz="2200" dirty="0">
                <a:latin typeface="Arial" panose="020B0604020202020204" pitchFamily="34" charset="0"/>
                <a:cs typeface="Arial" panose="020B0604020202020204" pitchFamily="34" charset="0"/>
              </a:rPr>
              <a:t>sender </a:t>
            </a:r>
            <a:r>
              <a:rPr lang="en-US" sz="2200" dirty="0" smtClean="0">
                <a:latin typeface="Arial" panose="020B0604020202020204" pitchFamily="34" charset="0"/>
                <a:cs typeface="Arial" panose="020B0604020202020204" pitchFamily="34" charset="0"/>
              </a:rPr>
              <a:t>uses the receiver’s </a:t>
            </a:r>
            <a:r>
              <a:rPr lang="en-US" sz="2200" dirty="0">
                <a:latin typeface="Arial" panose="020B0604020202020204" pitchFamily="34" charset="0"/>
                <a:cs typeface="Arial" panose="020B0604020202020204" pitchFamily="34" charset="0"/>
              </a:rPr>
              <a:t>public key to </a:t>
            </a:r>
            <a:r>
              <a:rPr lang="en-US" sz="2200" dirty="0" smtClean="0">
                <a:latin typeface="Arial" panose="020B0604020202020204" pitchFamily="34" charset="0"/>
                <a:cs typeface="Arial" panose="020B0604020202020204" pitchFamily="34" charset="0"/>
              </a:rPr>
              <a:t>encrypt, </a:t>
            </a:r>
            <a:r>
              <a:rPr lang="en-US" sz="2200" dirty="0">
                <a:latin typeface="Arial" panose="020B0604020202020204" pitchFamily="34" charset="0"/>
                <a:cs typeface="Arial" panose="020B0604020202020204" pitchFamily="34" charset="0"/>
              </a:rPr>
              <a:t>and </a:t>
            </a:r>
            <a:r>
              <a:rPr lang="en-US" sz="2200" dirty="0" smtClean="0">
                <a:latin typeface="Arial" panose="020B0604020202020204" pitchFamily="34" charset="0"/>
                <a:cs typeface="Arial" panose="020B0604020202020204" pitchFamily="34" charset="0"/>
              </a:rPr>
              <a:t>the receiver </a:t>
            </a:r>
            <a:r>
              <a:rPr lang="en-US" sz="2200" dirty="0">
                <a:latin typeface="Arial" panose="020B0604020202020204" pitchFamily="34" charset="0"/>
                <a:cs typeface="Arial" panose="020B0604020202020204" pitchFamily="34" charset="0"/>
              </a:rPr>
              <a:t>uses </a:t>
            </a:r>
          </a:p>
          <a:p>
            <a:r>
              <a:rPr lang="en-US" sz="2200" dirty="0">
                <a:latin typeface="Arial" panose="020B0604020202020204" pitchFamily="34" charset="0"/>
                <a:cs typeface="Arial" panose="020B0604020202020204" pitchFamily="34" charset="0"/>
              </a:rPr>
              <a:t>t</a:t>
            </a:r>
            <a:r>
              <a:rPr lang="en-US" sz="2200" dirty="0" smtClean="0">
                <a:latin typeface="Arial" panose="020B0604020202020204" pitchFamily="34" charset="0"/>
                <a:cs typeface="Arial" panose="020B0604020202020204" pitchFamily="34" charset="0"/>
              </a:rPr>
              <a:t>heir private </a:t>
            </a:r>
            <a:r>
              <a:rPr lang="en-US" sz="2200" dirty="0">
                <a:latin typeface="Arial" panose="020B0604020202020204" pitchFamily="34" charset="0"/>
                <a:cs typeface="Arial" panose="020B0604020202020204" pitchFamily="34" charset="0"/>
              </a:rPr>
              <a:t>key to decrypt the message.</a:t>
            </a:r>
          </a:p>
        </p:txBody>
      </p:sp>
    </p:spTree>
    <p:extLst>
      <p:ext uri="{BB962C8B-B14F-4D97-AF65-F5344CB8AC3E}">
        <p14:creationId xmlns:p14="http://schemas.microsoft.com/office/powerpoint/2010/main" val="928956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7D428-E332-8F40-A841-25C149757D1B}"/>
              </a:ext>
            </a:extLst>
          </p:cNvPr>
          <p:cNvSpPr>
            <a:spLocks noGrp="1"/>
          </p:cNvSpPr>
          <p:nvPr>
            <p:ph type="title"/>
          </p:nvPr>
        </p:nvSpPr>
        <p:spPr/>
        <p:txBody>
          <a:bodyPr/>
          <a:lstStyle/>
          <a:p>
            <a:r>
              <a:rPr lang="en-US" dirty="0"/>
              <a:t>Signing and verification</a:t>
            </a:r>
          </a:p>
        </p:txBody>
      </p:sp>
      <p:pic>
        <p:nvPicPr>
          <p:cNvPr id="5" name="Content Placeholder 4">
            <a:extLst>
              <a:ext uri="{FF2B5EF4-FFF2-40B4-BE49-F238E27FC236}">
                <a16:creationId xmlns:a16="http://schemas.microsoft.com/office/drawing/2014/main" xmlns="" id="{2B309DB0-8287-FB4C-B263-1C72EC590CCD}"/>
              </a:ext>
            </a:extLst>
          </p:cNvPr>
          <p:cNvPicPr>
            <a:picLocks noGrp="1" noChangeAspect="1"/>
          </p:cNvPicPr>
          <p:nvPr>
            <p:ph idx="1"/>
          </p:nvPr>
        </p:nvPicPr>
        <p:blipFill>
          <a:blip r:embed="rId2"/>
          <a:stretch>
            <a:fillRect/>
          </a:stretch>
        </p:blipFill>
        <p:spPr>
          <a:xfrm>
            <a:off x="5663952" y="1413936"/>
            <a:ext cx="5904656" cy="4014490"/>
          </a:xfrm>
          <a:prstGeom prst="rect">
            <a:avLst/>
          </a:prstGeom>
        </p:spPr>
      </p:pic>
      <p:sp>
        <p:nvSpPr>
          <p:cNvPr id="4" name="Slide Number Placeholder 3">
            <a:extLst>
              <a:ext uri="{FF2B5EF4-FFF2-40B4-BE49-F238E27FC236}">
                <a16:creationId xmlns:a16="http://schemas.microsoft.com/office/drawing/2014/main" xmlns="" id="{C3B17890-A0A3-564E-B5A1-C5E0183CA380}"/>
              </a:ext>
            </a:extLst>
          </p:cNvPr>
          <p:cNvSpPr>
            <a:spLocks noGrp="1"/>
          </p:cNvSpPr>
          <p:nvPr>
            <p:ph type="sldNum" sz="quarter" idx="4"/>
          </p:nvPr>
        </p:nvSpPr>
        <p:spPr/>
        <p:txBody>
          <a:bodyPr/>
          <a:lstStyle/>
          <a:p>
            <a:fld id="{2D5587A6-0F28-234D-9116-41BE2E1A2AC2}" type="slidenum">
              <a:rPr lang="en-US" smtClean="0"/>
              <a:pPr/>
              <a:t>5</a:t>
            </a:fld>
            <a:endParaRPr lang="en-US" dirty="0"/>
          </a:p>
        </p:txBody>
      </p:sp>
      <p:sp>
        <p:nvSpPr>
          <p:cNvPr id="3" name="Rectangle 2">
            <a:extLst>
              <a:ext uri="{FF2B5EF4-FFF2-40B4-BE49-F238E27FC236}">
                <a16:creationId xmlns:a16="http://schemas.microsoft.com/office/drawing/2014/main" xmlns="" id="{9C85413B-19A2-464D-9814-CA1B5E40ADD4}"/>
              </a:ext>
            </a:extLst>
          </p:cNvPr>
          <p:cNvSpPr/>
          <p:nvPr/>
        </p:nvSpPr>
        <p:spPr>
          <a:xfrm>
            <a:off x="749230" y="1413936"/>
            <a:ext cx="4680520" cy="2123658"/>
          </a:xfrm>
          <a:prstGeom prst="rect">
            <a:avLst/>
          </a:prstGeom>
        </p:spPr>
        <p:txBody>
          <a:bodyPr wrap="square">
            <a:spAutoFit/>
          </a:bodyPr>
          <a:lstStyle/>
          <a:p>
            <a:r>
              <a:rPr lang="en-US" sz="2200" dirty="0" smtClean="0">
                <a:latin typeface="Arial" panose="020B0604020202020204" pitchFamily="34" charset="0"/>
                <a:cs typeface="Arial" panose="020B0604020202020204" pitchFamily="34" charset="0"/>
              </a:rPr>
              <a:t>Signing and verification: where the sender uses their private key to sign, and the receiver uses the sender’s public key to verify that the message has indeed been sent from the sender.</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6284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9A684-4814-4140-98CB-C062D7F98AB2}"/>
              </a:ext>
            </a:extLst>
          </p:cNvPr>
          <p:cNvSpPr>
            <a:spLocks noGrp="1"/>
          </p:cNvSpPr>
          <p:nvPr>
            <p:ph type="title"/>
          </p:nvPr>
        </p:nvSpPr>
        <p:spPr/>
        <p:txBody>
          <a:bodyPr/>
          <a:lstStyle/>
          <a:p>
            <a:r>
              <a:rPr lang="en-US" dirty="0"/>
              <a:t>RSA</a:t>
            </a:r>
          </a:p>
        </p:txBody>
      </p:sp>
      <p:sp>
        <p:nvSpPr>
          <p:cNvPr id="3" name="Content Placeholder 2">
            <a:extLst>
              <a:ext uri="{FF2B5EF4-FFF2-40B4-BE49-F238E27FC236}">
                <a16:creationId xmlns:a16="http://schemas.microsoft.com/office/drawing/2014/main" xmlns="" id="{DD0302EE-379B-F84B-8149-2E6021B99E12}"/>
              </a:ext>
            </a:extLst>
          </p:cNvPr>
          <p:cNvSpPr>
            <a:spLocks noGrp="1"/>
          </p:cNvSpPr>
          <p:nvPr>
            <p:ph idx="1"/>
          </p:nvPr>
        </p:nvSpPr>
        <p:spPr/>
        <p:txBody>
          <a:bodyPr>
            <a:normAutofit/>
          </a:bodyPr>
          <a:lstStyle/>
          <a:p>
            <a:r>
              <a:rPr lang="en-GB" dirty="0"/>
              <a:t>Developed in 1977 by Ron </a:t>
            </a:r>
            <a:r>
              <a:rPr lang="en-GB" b="1" dirty="0"/>
              <a:t>R</a:t>
            </a:r>
            <a:r>
              <a:rPr lang="en-GB" dirty="0"/>
              <a:t>ivest, Adi </a:t>
            </a:r>
            <a:r>
              <a:rPr lang="en-GB" b="1" dirty="0"/>
              <a:t>S</a:t>
            </a:r>
            <a:r>
              <a:rPr lang="en-GB" dirty="0"/>
              <a:t>hamir, and Leonard </a:t>
            </a:r>
            <a:r>
              <a:rPr lang="en-GB" b="1" dirty="0"/>
              <a:t>A</a:t>
            </a:r>
            <a:r>
              <a:rPr lang="en-GB" dirty="0"/>
              <a:t>delman.</a:t>
            </a:r>
          </a:p>
          <a:p>
            <a:r>
              <a:rPr lang="en-GB" dirty="0"/>
              <a:t>Key pairs are generated by performing the following steps: </a:t>
            </a:r>
          </a:p>
          <a:p>
            <a:pPr lvl="1"/>
            <a:r>
              <a:rPr lang="en-GB" dirty="0"/>
              <a:t>Modulus generation </a:t>
            </a:r>
          </a:p>
          <a:p>
            <a:pPr lvl="1"/>
            <a:r>
              <a:rPr lang="en-GB" dirty="0"/>
              <a:t>Generate the co-prime</a:t>
            </a:r>
          </a:p>
          <a:p>
            <a:pPr lvl="1"/>
            <a:r>
              <a:rPr lang="en-GB" dirty="0"/>
              <a:t>Generate the public key </a:t>
            </a:r>
          </a:p>
          <a:p>
            <a:pPr lvl="1"/>
            <a:r>
              <a:rPr lang="en-GB" dirty="0"/>
              <a:t>Generate the private key: </a:t>
            </a:r>
          </a:p>
          <a:p>
            <a:pPr lvl="1"/>
            <a:endParaRPr lang="en-GB" dirty="0"/>
          </a:p>
          <a:p>
            <a:endParaRPr lang="en-US" dirty="0"/>
          </a:p>
          <a:p>
            <a:endParaRPr lang="en-US" dirty="0"/>
          </a:p>
        </p:txBody>
      </p:sp>
      <p:sp>
        <p:nvSpPr>
          <p:cNvPr id="4" name="Slide Number Placeholder 3">
            <a:extLst>
              <a:ext uri="{FF2B5EF4-FFF2-40B4-BE49-F238E27FC236}">
                <a16:creationId xmlns:a16="http://schemas.microsoft.com/office/drawing/2014/main" xmlns="" id="{E5B8A2DF-E5A7-F447-BD9A-9E054D8403CB}"/>
              </a:ext>
            </a:extLst>
          </p:cNvPr>
          <p:cNvSpPr>
            <a:spLocks noGrp="1"/>
          </p:cNvSpPr>
          <p:nvPr>
            <p:ph type="sldNum" sz="quarter" idx="4"/>
          </p:nvPr>
        </p:nvSpPr>
        <p:spPr/>
        <p:txBody>
          <a:bodyPr/>
          <a:lstStyle/>
          <a:p>
            <a:fld id="{2D5587A6-0F28-234D-9116-41BE2E1A2AC2}" type="slidenum">
              <a:rPr lang="en-US" smtClean="0"/>
              <a:pPr/>
              <a:t>6</a:t>
            </a:fld>
            <a:endParaRPr lang="en-US" dirty="0"/>
          </a:p>
        </p:txBody>
      </p:sp>
    </p:spTree>
    <p:extLst>
      <p:ext uri="{BB962C8B-B14F-4D97-AF65-F5344CB8AC3E}">
        <p14:creationId xmlns:p14="http://schemas.microsoft.com/office/powerpoint/2010/main" val="1845460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7848FC-EA0C-D044-B4B6-9DAF867E40E8}"/>
              </a:ext>
            </a:extLst>
          </p:cNvPr>
          <p:cNvSpPr>
            <a:spLocks noGrp="1"/>
          </p:cNvSpPr>
          <p:nvPr>
            <p:ph type="title"/>
          </p:nvPr>
        </p:nvSpPr>
        <p:spPr/>
        <p:txBody>
          <a:bodyPr>
            <a:normAutofit/>
          </a:bodyPr>
          <a:lstStyle/>
          <a:p>
            <a:r>
              <a:rPr lang="en-GB" dirty="0"/>
              <a:t>Elliptic </a:t>
            </a:r>
            <a:r>
              <a:rPr lang="en-GB" dirty="0" smtClean="0"/>
              <a:t>Curve </a:t>
            </a:r>
            <a:r>
              <a:rPr lang="en-GB" dirty="0"/>
              <a:t>Cryptography </a:t>
            </a:r>
            <a:r>
              <a:rPr lang="en-GB" dirty="0" smtClean="0"/>
              <a:t>– Point </a:t>
            </a:r>
            <a:r>
              <a:rPr lang="en-GB" dirty="0"/>
              <a:t>addition</a:t>
            </a:r>
            <a:endParaRPr lang="en-US" dirty="0"/>
          </a:p>
        </p:txBody>
      </p:sp>
      <p:sp>
        <p:nvSpPr>
          <p:cNvPr id="4" name="Slide Number Placeholder 3">
            <a:extLst>
              <a:ext uri="{FF2B5EF4-FFF2-40B4-BE49-F238E27FC236}">
                <a16:creationId xmlns:a16="http://schemas.microsoft.com/office/drawing/2014/main" xmlns="" id="{0C7E8145-0D9E-8044-BFCD-18003915FFA3}"/>
              </a:ext>
            </a:extLst>
          </p:cNvPr>
          <p:cNvSpPr>
            <a:spLocks noGrp="1"/>
          </p:cNvSpPr>
          <p:nvPr>
            <p:ph type="sldNum" sz="quarter" idx="4"/>
          </p:nvPr>
        </p:nvSpPr>
        <p:spPr/>
        <p:txBody>
          <a:bodyPr/>
          <a:lstStyle/>
          <a:p>
            <a:fld id="{2D5587A6-0F28-234D-9116-41BE2E1A2AC2}" type="slidenum">
              <a:rPr lang="en-US" smtClean="0"/>
              <a:pPr/>
              <a:t>7</a:t>
            </a:fld>
            <a:endParaRPr lang="en-US" dirty="0"/>
          </a:p>
        </p:txBody>
      </p:sp>
      <p:pic>
        <p:nvPicPr>
          <p:cNvPr id="9" name="Picture 8">
            <a:extLst>
              <a:ext uri="{FF2B5EF4-FFF2-40B4-BE49-F238E27FC236}">
                <a16:creationId xmlns:a16="http://schemas.microsoft.com/office/drawing/2014/main" xmlns="" id="{92828165-3493-5348-9795-818F372C006F}"/>
              </a:ext>
            </a:extLst>
          </p:cNvPr>
          <p:cNvPicPr>
            <a:picLocks noChangeAspect="1"/>
          </p:cNvPicPr>
          <p:nvPr/>
        </p:nvPicPr>
        <p:blipFill>
          <a:blip r:embed="rId2"/>
          <a:stretch>
            <a:fillRect/>
          </a:stretch>
        </p:blipFill>
        <p:spPr>
          <a:xfrm>
            <a:off x="8184232" y="5301208"/>
            <a:ext cx="2451100" cy="520700"/>
          </a:xfrm>
          <a:prstGeom prst="rect">
            <a:avLst/>
          </a:prstGeom>
        </p:spPr>
      </p:pic>
      <p:pic>
        <p:nvPicPr>
          <p:cNvPr id="10" name="Picture 9">
            <a:extLst>
              <a:ext uri="{FF2B5EF4-FFF2-40B4-BE49-F238E27FC236}">
                <a16:creationId xmlns:a16="http://schemas.microsoft.com/office/drawing/2014/main" xmlns="" id="{7B9C75F6-0A5D-5B43-912D-B25016AC679E}"/>
              </a:ext>
            </a:extLst>
          </p:cNvPr>
          <p:cNvPicPr>
            <a:picLocks noChangeAspect="1"/>
          </p:cNvPicPr>
          <p:nvPr/>
        </p:nvPicPr>
        <p:blipFill>
          <a:blip r:embed="rId3"/>
          <a:stretch>
            <a:fillRect/>
          </a:stretch>
        </p:blipFill>
        <p:spPr>
          <a:xfrm>
            <a:off x="8184232" y="1492648"/>
            <a:ext cx="2289631" cy="2884934"/>
          </a:xfrm>
          <a:prstGeom prst="rect">
            <a:avLst/>
          </a:prstGeom>
        </p:spPr>
      </p:pic>
      <p:pic>
        <p:nvPicPr>
          <p:cNvPr id="3" name="Picture 2">
            <a:extLst>
              <a:ext uri="{FF2B5EF4-FFF2-40B4-BE49-F238E27FC236}">
                <a16:creationId xmlns:a16="http://schemas.microsoft.com/office/drawing/2014/main" xmlns="" id="{B58E9A75-D33C-DA45-8E4A-E1CFD8E7D1B0}"/>
              </a:ext>
            </a:extLst>
          </p:cNvPr>
          <p:cNvPicPr>
            <a:picLocks noChangeAspect="1"/>
          </p:cNvPicPr>
          <p:nvPr/>
        </p:nvPicPr>
        <p:blipFill>
          <a:blip r:embed="rId4">
            <a:biLevel thresh="75000"/>
          </a:blip>
          <a:stretch>
            <a:fillRect/>
          </a:stretch>
        </p:blipFill>
        <p:spPr>
          <a:xfrm>
            <a:off x="479376" y="1532268"/>
            <a:ext cx="6547861" cy="4780978"/>
          </a:xfrm>
          <a:prstGeom prst="rect">
            <a:avLst/>
          </a:prstGeom>
        </p:spPr>
      </p:pic>
      <p:sp>
        <p:nvSpPr>
          <p:cNvPr id="6" name="Rectangle 5">
            <a:extLst>
              <a:ext uri="{FF2B5EF4-FFF2-40B4-BE49-F238E27FC236}">
                <a16:creationId xmlns:a16="http://schemas.microsoft.com/office/drawing/2014/main" xmlns="" id="{830D3BFC-BCE8-C742-8CEA-430D9F4D5C1D}"/>
              </a:ext>
            </a:extLst>
          </p:cNvPr>
          <p:cNvSpPr/>
          <p:nvPr/>
        </p:nvSpPr>
        <p:spPr>
          <a:xfrm>
            <a:off x="8307885" y="4377582"/>
            <a:ext cx="2165978" cy="369332"/>
          </a:xfrm>
          <a:prstGeom prst="rect">
            <a:avLst/>
          </a:prstGeom>
        </p:spPr>
        <p:txBody>
          <a:bodyPr wrap="none">
            <a:spAutoFit/>
          </a:bodyPr>
          <a:lstStyle/>
          <a:p>
            <a:r>
              <a:rPr lang="en-GB" dirty="0">
                <a:latin typeface="Times" pitchFamily="2" charset="0"/>
              </a:rPr>
              <a:t>Point addition over R</a:t>
            </a:r>
            <a:endParaRPr lang="en-GB" dirty="0">
              <a:effectLst/>
              <a:latin typeface="Times" pitchFamily="2" charset="0"/>
            </a:endParaRPr>
          </a:p>
        </p:txBody>
      </p:sp>
    </p:spTree>
    <p:extLst>
      <p:ext uri="{BB962C8B-B14F-4D97-AF65-F5344CB8AC3E}">
        <p14:creationId xmlns:p14="http://schemas.microsoft.com/office/powerpoint/2010/main" val="1737566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8EA1284-4CA0-2242-96C1-AE5A7B98BD27}"/>
              </a:ext>
            </a:extLst>
          </p:cNvPr>
          <p:cNvSpPr>
            <a:spLocks noGrp="1"/>
          </p:cNvSpPr>
          <p:nvPr>
            <p:ph type="sldNum" sz="quarter" idx="4"/>
          </p:nvPr>
        </p:nvSpPr>
        <p:spPr/>
        <p:txBody>
          <a:bodyPr/>
          <a:lstStyle/>
          <a:p>
            <a:fld id="{2D5587A6-0F28-234D-9116-41BE2E1A2AC2}" type="slidenum">
              <a:rPr lang="en-US" smtClean="0"/>
              <a:pPr/>
              <a:t>8</a:t>
            </a:fld>
            <a:endParaRPr lang="en-US" dirty="0"/>
          </a:p>
        </p:txBody>
      </p:sp>
      <p:pic>
        <p:nvPicPr>
          <p:cNvPr id="5" name="Picture 4">
            <a:extLst>
              <a:ext uri="{FF2B5EF4-FFF2-40B4-BE49-F238E27FC236}">
                <a16:creationId xmlns:a16="http://schemas.microsoft.com/office/drawing/2014/main" xmlns="" id="{DD72449E-52DD-974E-B8BB-3B03AE984DAE}"/>
              </a:ext>
            </a:extLst>
          </p:cNvPr>
          <p:cNvPicPr>
            <a:picLocks noChangeAspect="1"/>
          </p:cNvPicPr>
          <p:nvPr/>
        </p:nvPicPr>
        <p:blipFill>
          <a:blip r:embed="rId2"/>
          <a:stretch>
            <a:fillRect/>
          </a:stretch>
        </p:blipFill>
        <p:spPr>
          <a:xfrm>
            <a:off x="8228635" y="1750383"/>
            <a:ext cx="2521132" cy="2808629"/>
          </a:xfrm>
          <a:prstGeom prst="rect">
            <a:avLst/>
          </a:prstGeom>
        </p:spPr>
      </p:pic>
      <p:pic>
        <p:nvPicPr>
          <p:cNvPr id="7" name="Picture 6">
            <a:extLst>
              <a:ext uri="{FF2B5EF4-FFF2-40B4-BE49-F238E27FC236}">
                <a16:creationId xmlns:a16="http://schemas.microsoft.com/office/drawing/2014/main" xmlns="" id="{82081A9A-1525-0B4E-AC16-21871EC7F574}"/>
              </a:ext>
            </a:extLst>
          </p:cNvPr>
          <p:cNvPicPr>
            <a:picLocks noChangeAspect="1"/>
          </p:cNvPicPr>
          <p:nvPr/>
        </p:nvPicPr>
        <p:blipFill>
          <a:blip r:embed="rId3">
            <a:biLevel thresh="75000"/>
          </a:blip>
          <a:stretch>
            <a:fillRect/>
          </a:stretch>
        </p:blipFill>
        <p:spPr>
          <a:xfrm>
            <a:off x="648000" y="1412776"/>
            <a:ext cx="6672136" cy="4679159"/>
          </a:xfrm>
          <a:prstGeom prst="rect">
            <a:avLst/>
          </a:prstGeom>
        </p:spPr>
      </p:pic>
      <p:pic>
        <p:nvPicPr>
          <p:cNvPr id="8" name="Picture 7">
            <a:extLst>
              <a:ext uri="{FF2B5EF4-FFF2-40B4-BE49-F238E27FC236}">
                <a16:creationId xmlns:a16="http://schemas.microsoft.com/office/drawing/2014/main" xmlns="" id="{194CF37D-FAAB-AA49-AB78-85BF7F80B058}"/>
              </a:ext>
            </a:extLst>
          </p:cNvPr>
          <p:cNvPicPr>
            <a:picLocks noChangeAspect="1"/>
          </p:cNvPicPr>
          <p:nvPr/>
        </p:nvPicPr>
        <p:blipFill>
          <a:blip r:embed="rId4"/>
          <a:stretch>
            <a:fillRect/>
          </a:stretch>
        </p:blipFill>
        <p:spPr>
          <a:xfrm>
            <a:off x="8434770" y="5229200"/>
            <a:ext cx="2163068" cy="459512"/>
          </a:xfrm>
          <a:prstGeom prst="rect">
            <a:avLst/>
          </a:prstGeom>
        </p:spPr>
      </p:pic>
      <p:sp>
        <p:nvSpPr>
          <p:cNvPr id="9" name="Title 1">
            <a:extLst>
              <a:ext uri="{FF2B5EF4-FFF2-40B4-BE49-F238E27FC236}">
                <a16:creationId xmlns:a16="http://schemas.microsoft.com/office/drawing/2014/main" xmlns="" id="{3FB4EDF6-D07F-F847-8B7A-7562780E72F6}"/>
              </a:ext>
            </a:extLst>
          </p:cNvPr>
          <p:cNvSpPr>
            <a:spLocks noGrp="1"/>
          </p:cNvSpPr>
          <p:nvPr>
            <p:ph type="title"/>
          </p:nvPr>
        </p:nvSpPr>
        <p:spPr>
          <a:xfrm>
            <a:off x="648000" y="360000"/>
            <a:ext cx="10078412" cy="864000"/>
          </a:xfrm>
        </p:spPr>
        <p:txBody>
          <a:bodyPr>
            <a:normAutofit/>
          </a:bodyPr>
          <a:lstStyle/>
          <a:p>
            <a:r>
              <a:rPr lang="en-GB" dirty="0"/>
              <a:t>Elliptic </a:t>
            </a:r>
            <a:r>
              <a:rPr lang="en-GB" dirty="0" smtClean="0"/>
              <a:t>Curve </a:t>
            </a:r>
            <a:r>
              <a:rPr lang="en-GB" dirty="0"/>
              <a:t>Cryptography – Point doubling</a:t>
            </a:r>
            <a:endParaRPr lang="en-US" dirty="0"/>
          </a:p>
        </p:txBody>
      </p:sp>
      <p:sp>
        <p:nvSpPr>
          <p:cNvPr id="10" name="Rectangle 9">
            <a:extLst>
              <a:ext uri="{FF2B5EF4-FFF2-40B4-BE49-F238E27FC236}">
                <a16:creationId xmlns:a16="http://schemas.microsoft.com/office/drawing/2014/main" xmlns="" id="{D7FBE7B4-D359-A44C-9E2C-35E800B6DD42}"/>
              </a:ext>
            </a:extLst>
          </p:cNvPr>
          <p:cNvSpPr/>
          <p:nvPr/>
        </p:nvSpPr>
        <p:spPr>
          <a:xfrm>
            <a:off x="8380564" y="4559012"/>
            <a:ext cx="2217274" cy="369332"/>
          </a:xfrm>
          <a:prstGeom prst="rect">
            <a:avLst/>
          </a:prstGeom>
        </p:spPr>
        <p:txBody>
          <a:bodyPr wrap="none">
            <a:spAutoFit/>
          </a:bodyPr>
          <a:lstStyle/>
          <a:p>
            <a:r>
              <a:rPr lang="en-GB" dirty="0">
                <a:latin typeface="Times" pitchFamily="2" charset="0"/>
              </a:rPr>
              <a:t>point doubling over R</a:t>
            </a:r>
            <a:endParaRPr lang="en-GB" dirty="0">
              <a:effectLst/>
              <a:latin typeface="Times" pitchFamily="2" charset="0"/>
            </a:endParaRPr>
          </a:p>
        </p:txBody>
      </p:sp>
    </p:spTree>
    <p:extLst>
      <p:ext uri="{BB962C8B-B14F-4D97-AF65-F5344CB8AC3E}">
        <p14:creationId xmlns:p14="http://schemas.microsoft.com/office/powerpoint/2010/main" val="3965738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B809DF-95E6-7F46-8B92-0B58B84B881E}"/>
              </a:ext>
            </a:extLst>
          </p:cNvPr>
          <p:cNvSpPr>
            <a:spLocks noGrp="1"/>
          </p:cNvSpPr>
          <p:nvPr>
            <p:ph type="title"/>
          </p:nvPr>
        </p:nvSpPr>
        <p:spPr/>
        <p:txBody>
          <a:bodyPr>
            <a:normAutofit/>
          </a:bodyPr>
          <a:lstStyle/>
          <a:p>
            <a:r>
              <a:rPr lang="en-GB" dirty="0"/>
              <a:t>Digital signatures</a:t>
            </a:r>
            <a:r>
              <a:rPr lang="en-GB" b="1" dirty="0"/>
              <a:t> </a:t>
            </a:r>
            <a:endParaRPr lang="en-US" dirty="0"/>
          </a:p>
        </p:txBody>
      </p:sp>
      <p:pic>
        <p:nvPicPr>
          <p:cNvPr id="5" name="Content Placeholder 4">
            <a:extLst>
              <a:ext uri="{FF2B5EF4-FFF2-40B4-BE49-F238E27FC236}">
                <a16:creationId xmlns:a16="http://schemas.microsoft.com/office/drawing/2014/main" xmlns="" id="{2173FE7E-9025-F44F-8768-6644EBF94B0D}"/>
              </a:ext>
            </a:extLst>
          </p:cNvPr>
          <p:cNvPicPr>
            <a:picLocks noGrp="1" noChangeAspect="1"/>
          </p:cNvPicPr>
          <p:nvPr>
            <p:ph idx="1"/>
          </p:nvPr>
        </p:nvPicPr>
        <p:blipFill>
          <a:blip r:embed="rId2"/>
          <a:stretch>
            <a:fillRect/>
          </a:stretch>
        </p:blipFill>
        <p:spPr>
          <a:xfrm>
            <a:off x="1677819" y="1124744"/>
            <a:ext cx="8018773" cy="4598269"/>
          </a:xfrm>
          <a:prstGeom prst="rect">
            <a:avLst/>
          </a:prstGeom>
        </p:spPr>
      </p:pic>
      <p:sp>
        <p:nvSpPr>
          <p:cNvPr id="4" name="Slide Number Placeholder 3">
            <a:extLst>
              <a:ext uri="{FF2B5EF4-FFF2-40B4-BE49-F238E27FC236}">
                <a16:creationId xmlns:a16="http://schemas.microsoft.com/office/drawing/2014/main" xmlns="" id="{550CC626-B790-6343-A355-7617585A2D6F}"/>
              </a:ext>
            </a:extLst>
          </p:cNvPr>
          <p:cNvSpPr>
            <a:spLocks noGrp="1"/>
          </p:cNvSpPr>
          <p:nvPr>
            <p:ph type="sldNum" sz="quarter" idx="4"/>
          </p:nvPr>
        </p:nvSpPr>
        <p:spPr/>
        <p:txBody>
          <a:bodyPr/>
          <a:lstStyle/>
          <a:p>
            <a:fld id="{2D5587A6-0F28-234D-9116-41BE2E1A2AC2}" type="slidenum">
              <a:rPr lang="en-US" smtClean="0"/>
              <a:pPr/>
              <a:t>9</a:t>
            </a:fld>
            <a:endParaRPr lang="en-US" dirty="0"/>
          </a:p>
        </p:txBody>
      </p:sp>
      <p:sp>
        <p:nvSpPr>
          <p:cNvPr id="3" name="Rectangle 2">
            <a:extLst>
              <a:ext uri="{FF2B5EF4-FFF2-40B4-BE49-F238E27FC236}">
                <a16:creationId xmlns:a16="http://schemas.microsoft.com/office/drawing/2014/main" xmlns="" id="{86571BDF-5BA7-6C4D-842A-193E217A43FD}"/>
              </a:ext>
            </a:extLst>
          </p:cNvPr>
          <p:cNvSpPr/>
          <p:nvPr/>
        </p:nvSpPr>
        <p:spPr>
          <a:xfrm>
            <a:off x="3215680" y="5974409"/>
            <a:ext cx="5278027" cy="369332"/>
          </a:xfrm>
          <a:prstGeom prst="rect">
            <a:avLst/>
          </a:prstGeom>
        </p:spPr>
        <p:txBody>
          <a:bodyPr wrap="square">
            <a:spAutoFit/>
          </a:bodyPr>
          <a:lstStyle/>
          <a:p>
            <a:r>
              <a:rPr lang="en-GB" dirty="0">
                <a:latin typeface="Helvetica" pitchFamily="2" charset="0"/>
              </a:rPr>
              <a:t>Digital signing (left) and veriﬁcation process (right)</a:t>
            </a:r>
            <a:endParaRPr lang="en-GB" dirty="0">
              <a:effectLst/>
              <a:latin typeface="Helvetica" pitchFamily="2" charset="0"/>
            </a:endParaRPr>
          </a:p>
        </p:txBody>
      </p:sp>
    </p:spTree>
    <p:extLst>
      <p:ext uri="{BB962C8B-B14F-4D97-AF65-F5344CB8AC3E}">
        <p14:creationId xmlns:p14="http://schemas.microsoft.com/office/powerpoint/2010/main" val="17973529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730</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vt:lpstr>
      <vt:lpstr>Open Sans</vt:lpstr>
      <vt:lpstr>Times</vt:lpstr>
      <vt:lpstr>Packt Training</vt:lpstr>
      <vt:lpstr>Mastering Blockchain Third Edition</vt:lpstr>
      <vt:lpstr>Outline</vt:lpstr>
      <vt:lpstr>Mathematics</vt:lpstr>
      <vt:lpstr>Asymmetric cryptography </vt:lpstr>
      <vt:lpstr>Signing and verification</vt:lpstr>
      <vt:lpstr>RSA</vt:lpstr>
      <vt:lpstr>Elliptic Curve Cryptography – Point addition</vt:lpstr>
      <vt:lpstr>Elliptic Curve Cryptography – Point doubling</vt:lpstr>
      <vt:lpstr>Digital signatures </vt:lpstr>
      <vt:lpstr>Cryptographic constructs and blockchain technology </vt:lpstr>
      <vt:lpstr>Secret sharing scheme</vt:lpstr>
      <vt:lpstr>Zero-knowledge proofs</vt:lpstr>
      <vt:lpstr>Analogy of the zero-knowledge mechanism</vt:lpstr>
      <vt:lpstr>ZKP scheme</vt:lpstr>
      <vt:lpstr>zk-SNARKs</vt:lpstr>
      <vt:lpstr>Multi-Signatures</vt:lpstr>
      <vt:lpstr>Threshold signatures </vt:lpstr>
      <vt:lpstr>Encoding schemes</vt:lpstr>
      <vt:lpstr>Applications of hash functions</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109</cp:revision>
  <cp:lastPrinted>2018-06-05T12:50:25Z</cp:lastPrinted>
  <dcterms:created xsi:type="dcterms:W3CDTF">2018-06-05T09:17:37Z</dcterms:created>
  <dcterms:modified xsi:type="dcterms:W3CDTF">2020-09-10T16:44:44Z</dcterms:modified>
</cp:coreProperties>
</file>